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50" r:id="rId1"/>
  </p:sldMasterIdLst>
  <p:notesMasterIdLst>
    <p:notesMasterId r:id="rId28"/>
  </p:notesMasterIdLst>
  <p:sldIdLst>
    <p:sldId id="256" r:id="rId2"/>
    <p:sldId id="274" r:id="rId3"/>
    <p:sldId id="257" r:id="rId4"/>
    <p:sldId id="286" r:id="rId5"/>
    <p:sldId id="261" r:id="rId6"/>
    <p:sldId id="270" r:id="rId7"/>
    <p:sldId id="264" r:id="rId8"/>
    <p:sldId id="282" r:id="rId9"/>
    <p:sldId id="262" r:id="rId10"/>
    <p:sldId id="263" r:id="rId11"/>
    <p:sldId id="276" r:id="rId12"/>
    <p:sldId id="277" r:id="rId13"/>
    <p:sldId id="279" r:id="rId14"/>
    <p:sldId id="280" r:id="rId15"/>
    <p:sldId id="281" r:id="rId16"/>
    <p:sldId id="278" r:id="rId17"/>
    <p:sldId id="284" r:id="rId18"/>
    <p:sldId id="268" r:id="rId19"/>
    <p:sldId id="269" r:id="rId20"/>
    <p:sldId id="275" r:id="rId21"/>
    <p:sldId id="285" r:id="rId22"/>
    <p:sldId id="267" r:id="rId23"/>
    <p:sldId id="271" r:id="rId24"/>
    <p:sldId id="272" r:id="rId25"/>
    <p:sldId id="265"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80"/>
    <p:restoredTop sz="94592"/>
  </p:normalViewPr>
  <p:slideViewPr>
    <p:cSldViewPr snapToGrid="0" snapToObjects="1">
      <p:cViewPr varScale="1">
        <p:scale>
          <a:sx n="74" d="100"/>
          <a:sy n="74" d="100"/>
        </p:scale>
        <p:origin x="176"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Residential</a:t>
            </a:r>
            <a:r>
              <a:rPr lang="en-US" baseline="0" dirty="0" smtClean="0"/>
              <a:t> Building Type</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Number</c:v>
                </c:pt>
              </c:strCache>
            </c:strRef>
          </c:tx>
          <c:explosion val="2"/>
          <c:dPt>
            <c:idx val="0"/>
            <c:bubble3D val="0"/>
            <c:explosion val="21"/>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Single Family Home</c:v>
                </c:pt>
                <c:pt idx="1">
                  <c:v>Townhouse</c:v>
                </c:pt>
                <c:pt idx="2">
                  <c:v>Apartment</c:v>
                </c:pt>
                <c:pt idx="3">
                  <c:v>Mobile Home</c:v>
                </c:pt>
              </c:strCache>
            </c:strRef>
          </c:cat>
          <c:val>
            <c:numRef>
              <c:f>Sheet1!$B$2:$B$5</c:f>
              <c:numCache>
                <c:formatCode>General</c:formatCode>
                <c:ptCount val="4"/>
                <c:pt idx="0">
                  <c:v>336.0</c:v>
                </c:pt>
                <c:pt idx="1">
                  <c:v>22.0</c:v>
                </c:pt>
                <c:pt idx="2">
                  <c:v>13.0</c:v>
                </c:pt>
                <c:pt idx="3">
                  <c:v>2.0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F471D7-A276-4699-B257-3CF124F07022}" type="doc">
      <dgm:prSet loTypeId="urn:microsoft.com/office/officeart/2016/7/layout/BasicLinearProcessNumbered" loCatId="process" qsTypeId="urn:microsoft.com/office/officeart/2005/8/quickstyle/simple1" qsCatId="simple" csTypeId="urn:microsoft.com/office/officeart/2005/8/colors/accent0_3" csCatId="mainScheme" phldr="1"/>
      <dgm:spPr/>
      <dgm:t>
        <a:bodyPr/>
        <a:lstStyle/>
        <a:p>
          <a:endParaRPr lang="en-US"/>
        </a:p>
      </dgm:t>
    </dgm:pt>
    <dgm:pt modelId="{55BDCD7E-D4EA-49DD-8B80-90295816817E}">
      <dgm:prSet/>
      <dgm:spPr/>
      <dgm:t>
        <a:bodyPr/>
        <a:lstStyle/>
        <a:p>
          <a:r>
            <a:rPr lang="en-US" dirty="0" smtClean="0"/>
            <a:t>Electricity usage data is increasingly becoming available due to smart meter technology implementations.  </a:t>
          </a:r>
        </a:p>
      </dgm:t>
    </dgm:pt>
    <dgm:pt modelId="{B5BA7D6B-8D99-4C8F-80E4-1D7469CD7A39}" type="parTrans" cxnId="{965FDA5D-2349-4E7D-B0DB-5D5832B30E1A}">
      <dgm:prSet/>
      <dgm:spPr/>
      <dgm:t>
        <a:bodyPr/>
        <a:lstStyle/>
        <a:p>
          <a:endParaRPr lang="en-US"/>
        </a:p>
      </dgm:t>
    </dgm:pt>
    <dgm:pt modelId="{316C2538-02C9-406D-AFED-ED833EFA66BD}" type="sibTrans" cxnId="{965FDA5D-2349-4E7D-B0DB-5D5832B30E1A}">
      <dgm:prSet phldrT="1" phldr="0"/>
      <dgm:spPr/>
      <dgm:t>
        <a:bodyPr/>
        <a:lstStyle/>
        <a:p>
          <a:r>
            <a:rPr lang="en-US"/>
            <a:t>1</a:t>
          </a:r>
        </a:p>
      </dgm:t>
    </dgm:pt>
    <dgm:pt modelId="{8296CD15-FC40-45B5-9BB8-8A603C8C09FA}">
      <dgm:prSet/>
      <dgm:spPr/>
      <dgm:t>
        <a:bodyPr/>
        <a:lstStyle/>
        <a:p>
          <a:r>
            <a:rPr lang="en-US" dirty="0" smtClean="0"/>
            <a:t>An customer’s hourly energy usage profile – a series of energy (kWh) as a function of time – is time‐series data that can reveal a lot about energy efficiency. </a:t>
          </a:r>
          <a:endParaRPr lang="en-US" dirty="0"/>
        </a:p>
      </dgm:t>
    </dgm:pt>
    <dgm:pt modelId="{97785640-1DF3-4C08-9A11-9B301FAA4A75}" type="sibTrans" cxnId="{7E53BDDF-EA5A-4742-8568-E2F9325DA630}">
      <dgm:prSet phldrT="2" phldr="0"/>
      <dgm:spPr/>
      <dgm:t>
        <a:bodyPr/>
        <a:lstStyle/>
        <a:p>
          <a:r>
            <a:rPr lang="en-US"/>
            <a:t>2</a:t>
          </a:r>
        </a:p>
      </dgm:t>
    </dgm:pt>
    <dgm:pt modelId="{6604A2F4-55B4-4673-B877-0F340ED7C988}" type="parTrans" cxnId="{7E53BDDF-EA5A-4742-8568-E2F9325DA630}">
      <dgm:prSet/>
      <dgm:spPr/>
      <dgm:t>
        <a:bodyPr/>
        <a:lstStyle/>
        <a:p>
          <a:endParaRPr lang="en-US"/>
        </a:p>
      </dgm:t>
    </dgm:pt>
    <dgm:pt modelId="{9D98327B-9F07-4A05-A359-496C6B9B1AE6}">
      <dgm:prSet/>
      <dgm:spPr/>
      <dgm:t>
        <a:bodyPr/>
        <a:lstStyle/>
        <a:p>
          <a:r>
            <a:rPr lang="en-US" dirty="0"/>
            <a:t>The prediction of </a:t>
          </a:r>
          <a:r>
            <a:rPr lang="en-US" dirty="0" smtClean="0"/>
            <a:t>accurate hourly </a:t>
          </a:r>
          <a:r>
            <a:rPr lang="en-US" dirty="0"/>
            <a:t>electricity usage is of great economical interest</a:t>
          </a:r>
        </a:p>
      </dgm:t>
    </dgm:pt>
    <dgm:pt modelId="{7035C273-1D32-4813-AC3C-A4D779D83EEA}" type="sibTrans" cxnId="{6EF12B5A-5FE1-41CC-9588-0B5A3AC94A4D}">
      <dgm:prSet phldrT="4" phldr="0"/>
      <dgm:spPr/>
      <dgm:t>
        <a:bodyPr/>
        <a:lstStyle/>
        <a:p>
          <a:r>
            <a:rPr lang="en-US"/>
            <a:t>4</a:t>
          </a:r>
        </a:p>
      </dgm:t>
    </dgm:pt>
    <dgm:pt modelId="{F788D287-089C-4B75-AD45-B1EB870DD1A0}" type="parTrans" cxnId="{6EF12B5A-5FE1-41CC-9588-0B5A3AC94A4D}">
      <dgm:prSet/>
      <dgm:spPr/>
      <dgm:t>
        <a:bodyPr/>
        <a:lstStyle/>
        <a:p>
          <a:endParaRPr lang="en-US"/>
        </a:p>
      </dgm:t>
    </dgm:pt>
    <dgm:pt modelId="{5FC63961-C1F7-409B-B3C2-1A33D44871B7}">
      <dgm:prSet/>
      <dgm:spPr/>
      <dgm:t>
        <a:bodyPr/>
        <a:lstStyle/>
        <a:p>
          <a:r>
            <a:rPr lang="en-US" dirty="0"/>
            <a:t>Grouping customer electricity accounts based on usage profiles allows for the comparison and contrasting of those with similar energy usage patterns. </a:t>
          </a:r>
        </a:p>
      </dgm:t>
    </dgm:pt>
    <dgm:pt modelId="{30CD7C30-5D62-4401-BBCB-D86A7430D1FD}" type="sibTrans" cxnId="{F15D7DBB-89DC-4DD6-AF18-686928CE3004}">
      <dgm:prSet phldrT="3" phldr="0"/>
      <dgm:spPr/>
      <dgm:t>
        <a:bodyPr/>
        <a:lstStyle/>
        <a:p>
          <a:r>
            <a:rPr lang="en-US"/>
            <a:t>3</a:t>
          </a:r>
        </a:p>
      </dgm:t>
    </dgm:pt>
    <dgm:pt modelId="{81EE7FE6-2AE4-4FA9-A76E-5472FCAE9054}" type="parTrans" cxnId="{F15D7DBB-89DC-4DD6-AF18-686928CE3004}">
      <dgm:prSet/>
      <dgm:spPr/>
      <dgm:t>
        <a:bodyPr/>
        <a:lstStyle/>
        <a:p>
          <a:endParaRPr lang="en-US"/>
        </a:p>
      </dgm:t>
    </dgm:pt>
    <dgm:pt modelId="{D2DD6A92-3460-D048-AEDD-2F0825068BBC}" type="pres">
      <dgm:prSet presAssocID="{97F471D7-A276-4699-B257-3CF124F07022}" presName="Name0" presStyleCnt="0">
        <dgm:presLayoutVars>
          <dgm:animLvl val="lvl"/>
          <dgm:resizeHandles val="exact"/>
        </dgm:presLayoutVars>
      </dgm:prSet>
      <dgm:spPr/>
      <dgm:t>
        <a:bodyPr/>
        <a:lstStyle/>
        <a:p>
          <a:endParaRPr lang="en-US"/>
        </a:p>
      </dgm:t>
    </dgm:pt>
    <dgm:pt modelId="{6DE1AD32-1F73-5B48-803B-CEA0C3C438BF}" type="pres">
      <dgm:prSet presAssocID="{55BDCD7E-D4EA-49DD-8B80-90295816817E}" presName="compositeNode" presStyleCnt="0">
        <dgm:presLayoutVars>
          <dgm:bulletEnabled val="1"/>
        </dgm:presLayoutVars>
      </dgm:prSet>
      <dgm:spPr/>
    </dgm:pt>
    <dgm:pt modelId="{9D43F2F8-4228-754E-A625-0BB5DDDF2F4D}" type="pres">
      <dgm:prSet presAssocID="{55BDCD7E-D4EA-49DD-8B80-90295816817E}" presName="bgRect" presStyleLbl="bgAccFollowNode1" presStyleIdx="0" presStyleCnt="4"/>
      <dgm:spPr/>
      <dgm:t>
        <a:bodyPr/>
        <a:lstStyle/>
        <a:p>
          <a:endParaRPr lang="en-US"/>
        </a:p>
      </dgm:t>
    </dgm:pt>
    <dgm:pt modelId="{AE609BCE-7154-F14F-A3E0-11E78AA2C8EB}" type="pres">
      <dgm:prSet presAssocID="{316C2538-02C9-406D-AFED-ED833EFA66BD}" presName="sibTransNodeCircle" presStyleLbl="alignNode1" presStyleIdx="0" presStyleCnt="8">
        <dgm:presLayoutVars>
          <dgm:chMax val="0"/>
          <dgm:bulletEnabled/>
        </dgm:presLayoutVars>
      </dgm:prSet>
      <dgm:spPr/>
      <dgm:t>
        <a:bodyPr/>
        <a:lstStyle/>
        <a:p>
          <a:endParaRPr lang="en-US"/>
        </a:p>
      </dgm:t>
    </dgm:pt>
    <dgm:pt modelId="{5D06CEBB-C5E9-B24E-A225-3F3ECA5DC5B5}" type="pres">
      <dgm:prSet presAssocID="{55BDCD7E-D4EA-49DD-8B80-90295816817E}" presName="bottomLine" presStyleLbl="alignNode1" presStyleIdx="1" presStyleCnt="8">
        <dgm:presLayoutVars/>
      </dgm:prSet>
      <dgm:spPr/>
    </dgm:pt>
    <dgm:pt modelId="{DE2DD26A-305A-9748-8158-694A83630189}" type="pres">
      <dgm:prSet presAssocID="{55BDCD7E-D4EA-49DD-8B80-90295816817E}" presName="nodeText" presStyleLbl="bgAccFollowNode1" presStyleIdx="0" presStyleCnt="4">
        <dgm:presLayoutVars>
          <dgm:bulletEnabled val="1"/>
        </dgm:presLayoutVars>
      </dgm:prSet>
      <dgm:spPr/>
      <dgm:t>
        <a:bodyPr/>
        <a:lstStyle/>
        <a:p>
          <a:endParaRPr lang="en-US"/>
        </a:p>
      </dgm:t>
    </dgm:pt>
    <dgm:pt modelId="{1E4BD8B8-5A0B-744B-93EE-53069CC69AD1}" type="pres">
      <dgm:prSet presAssocID="{316C2538-02C9-406D-AFED-ED833EFA66BD}" presName="sibTrans" presStyleCnt="0"/>
      <dgm:spPr/>
    </dgm:pt>
    <dgm:pt modelId="{11361C18-2F33-DF44-8298-F2973D97A2B9}" type="pres">
      <dgm:prSet presAssocID="{8296CD15-FC40-45B5-9BB8-8A603C8C09FA}" presName="compositeNode" presStyleCnt="0">
        <dgm:presLayoutVars>
          <dgm:bulletEnabled val="1"/>
        </dgm:presLayoutVars>
      </dgm:prSet>
      <dgm:spPr/>
    </dgm:pt>
    <dgm:pt modelId="{E4F287FE-93BE-B34C-BAED-2DDFF822D445}" type="pres">
      <dgm:prSet presAssocID="{8296CD15-FC40-45B5-9BB8-8A603C8C09FA}" presName="bgRect" presStyleLbl="bgAccFollowNode1" presStyleIdx="1" presStyleCnt="4"/>
      <dgm:spPr/>
      <dgm:t>
        <a:bodyPr/>
        <a:lstStyle/>
        <a:p>
          <a:endParaRPr lang="en-US"/>
        </a:p>
      </dgm:t>
    </dgm:pt>
    <dgm:pt modelId="{21FD1797-0B90-5B4B-B2F3-A4710E17294F}" type="pres">
      <dgm:prSet presAssocID="{97785640-1DF3-4C08-9A11-9B301FAA4A75}" presName="sibTransNodeCircle" presStyleLbl="alignNode1" presStyleIdx="2" presStyleCnt="8">
        <dgm:presLayoutVars>
          <dgm:chMax val="0"/>
          <dgm:bulletEnabled/>
        </dgm:presLayoutVars>
      </dgm:prSet>
      <dgm:spPr/>
      <dgm:t>
        <a:bodyPr/>
        <a:lstStyle/>
        <a:p>
          <a:endParaRPr lang="en-US"/>
        </a:p>
      </dgm:t>
    </dgm:pt>
    <dgm:pt modelId="{F1387C4B-BA93-0F48-BC40-354E5544F00A}" type="pres">
      <dgm:prSet presAssocID="{8296CD15-FC40-45B5-9BB8-8A603C8C09FA}" presName="bottomLine" presStyleLbl="alignNode1" presStyleIdx="3" presStyleCnt="8">
        <dgm:presLayoutVars/>
      </dgm:prSet>
      <dgm:spPr/>
    </dgm:pt>
    <dgm:pt modelId="{140F926C-A430-BC4A-A104-1DE84A01B533}" type="pres">
      <dgm:prSet presAssocID="{8296CD15-FC40-45B5-9BB8-8A603C8C09FA}" presName="nodeText" presStyleLbl="bgAccFollowNode1" presStyleIdx="1" presStyleCnt="4">
        <dgm:presLayoutVars>
          <dgm:bulletEnabled val="1"/>
        </dgm:presLayoutVars>
      </dgm:prSet>
      <dgm:spPr/>
      <dgm:t>
        <a:bodyPr/>
        <a:lstStyle/>
        <a:p>
          <a:endParaRPr lang="en-US"/>
        </a:p>
      </dgm:t>
    </dgm:pt>
    <dgm:pt modelId="{55ECB9FF-98DC-A94E-B140-1AD1F5D83F5A}" type="pres">
      <dgm:prSet presAssocID="{97785640-1DF3-4C08-9A11-9B301FAA4A75}" presName="sibTrans" presStyleCnt="0"/>
      <dgm:spPr/>
    </dgm:pt>
    <dgm:pt modelId="{7C140BDB-B7DF-3F43-8EBF-0DBA71930EFA}" type="pres">
      <dgm:prSet presAssocID="{5FC63961-C1F7-409B-B3C2-1A33D44871B7}" presName="compositeNode" presStyleCnt="0">
        <dgm:presLayoutVars>
          <dgm:bulletEnabled val="1"/>
        </dgm:presLayoutVars>
      </dgm:prSet>
      <dgm:spPr/>
    </dgm:pt>
    <dgm:pt modelId="{466E0590-46CD-4642-862F-915111FDD008}" type="pres">
      <dgm:prSet presAssocID="{5FC63961-C1F7-409B-B3C2-1A33D44871B7}" presName="bgRect" presStyleLbl="bgAccFollowNode1" presStyleIdx="2" presStyleCnt="4"/>
      <dgm:spPr/>
      <dgm:t>
        <a:bodyPr/>
        <a:lstStyle/>
        <a:p>
          <a:endParaRPr lang="en-US"/>
        </a:p>
      </dgm:t>
    </dgm:pt>
    <dgm:pt modelId="{4BDB0DBA-C085-EB48-8F7E-F246E645A53C}" type="pres">
      <dgm:prSet presAssocID="{30CD7C30-5D62-4401-BBCB-D86A7430D1FD}" presName="sibTransNodeCircle" presStyleLbl="alignNode1" presStyleIdx="4" presStyleCnt="8">
        <dgm:presLayoutVars>
          <dgm:chMax val="0"/>
          <dgm:bulletEnabled/>
        </dgm:presLayoutVars>
      </dgm:prSet>
      <dgm:spPr/>
      <dgm:t>
        <a:bodyPr/>
        <a:lstStyle/>
        <a:p>
          <a:endParaRPr lang="en-US"/>
        </a:p>
      </dgm:t>
    </dgm:pt>
    <dgm:pt modelId="{46DF83E2-B7D3-7242-9B8B-C21A6BE54EEA}" type="pres">
      <dgm:prSet presAssocID="{5FC63961-C1F7-409B-B3C2-1A33D44871B7}" presName="bottomLine" presStyleLbl="alignNode1" presStyleIdx="5" presStyleCnt="8">
        <dgm:presLayoutVars/>
      </dgm:prSet>
      <dgm:spPr/>
    </dgm:pt>
    <dgm:pt modelId="{9BC3345D-2FC6-C64A-A5E8-8A76DAEFB740}" type="pres">
      <dgm:prSet presAssocID="{5FC63961-C1F7-409B-B3C2-1A33D44871B7}" presName="nodeText" presStyleLbl="bgAccFollowNode1" presStyleIdx="2" presStyleCnt="4">
        <dgm:presLayoutVars>
          <dgm:bulletEnabled val="1"/>
        </dgm:presLayoutVars>
      </dgm:prSet>
      <dgm:spPr/>
      <dgm:t>
        <a:bodyPr/>
        <a:lstStyle/>
        <a:p>
          <a:endParaRPr lang="en-US"/>
        </a:p>
      </dgm:t>
    </dgm:pt>
    <dgm:pt modelId="{D2B3A874-15E9-BB45-88CF-4659A7077B06}" type="pres">
      <dgm:prSet presAssocID="{30CD7C30-5D62-4401-BBCB-D86A7430D1FD}" presName="sibTrans" presStyleCnt="0"/>
      <dgm:spPr/>
    </dgm:pt>
    <dgm:pt modelId="{BEDA35C5-AEF6-274D-929F-B6B39198A427}" type="pres">
      <dgm:prSet presAssocID="{9D98327B-9F07-4A05-A359-496C6B9B1AE6}" presName="compositeNode" presStyleCnt="0">
        <dgm:presLayoutVars>
          <dgm:bulletEnabled val="1"/>
        </dgm:presLayoutVars>
      </dgm:prSet>
      <dgm:spPr/>
    </dgm:pt>
    <dgm:pt modelId="{8D3B3191-91F6-E147-9B12-E15A6808A158}" type="pres">
      <dgm:prSet presAssocID="{9D98327B-9F07-4A05-A359-496C6B9B1AE6}" presName="bgRect" presStyleLbl="bgAccFollowNode1" presStyleIdx="3" presStyleCnt="4"/>
      <dgm:spPr/>
      <dgm:t>
        <a:bodyPr/>
        <a:lstStyle/>
        <a:p>
          <a:endParaRPr lang="en-US"/>
        </a:p>
      </dgm:t>
    </dgm:pt>
    <dgm:pt modelId="{7E003DAA-B866-7348-B825-5FF199DA15C7}" type="pres">
      <dgm:prSet presAssocID="{7035C273-1D32-4813-AC3C-A4D779D83EEA}" presName="sibTransNodeCircle" presStyleLbl="alignNode1" presStyleIdx="6" presStyleCnt="8">
        <dgm:presLayoutVars>
          <dgm:chMax val="0"/>
          <dgm:bulletEnabled/>
        </dgm:presLayoutVars>
      </dgm:prSet>
      <dgm:spPr/>
      <dgm:t>
        <a:bodyPr/>
        <a:lstStyle/>
        <a:p>
          <a:endParaRPr lang="en-US"/>
        </a:p>
      </dgm:t>
    </dgm:pt>
    <dgm:pt modelId="{6BC73078-CEDC-2648-80EF-3F0174B14779}" type="pres">
      <dgm:prSet presAssocID="{9D98327B-9F07-4A05-A359-496C6B9B1AE6}" presName="bottomLine" presStyleLbl="alignNode1" presStyleIdx="7" presStyleCnt="8">
        <dgm:presLayoutVars/>
      </dgm:prSet>
      <dgm:spPr/>
    </dgm:pt>
    <dgm:pt modelId="{D149F29F-53DA-5149-A76A-40286966C41B}" type="pres">
      <dgm:prSet presAssocID="{9D98327B-9F07-4A05-A359-496C6B9B1AE6}" presName="nodeText" presStyleLbl="bgAccFollowNode1" presStyleIdx="3" presStyleCnt="4">
        <dgm:presLayoutVars>
          <dgm:bulletEnabled val="1"/>
        </dgm:presLayoutVars>
      </dgm:prSet>
      <dgm:spPr/>
      <dgm:t>
        <a:bodyPr/>
        <a:lstStyle/>
        <a:p>
          <a:endParaRPr lang="en-US"/>
        </a:p>
      </dgm:t>
    </dgm:pt>
  </dgm:ptLst>
  <dgm:cxnLst>
    <dgm:cxn modelId="{745946D9-92F8-5445-BADA-4C01293EEE01}" type="presOf" srcId="{9D98327B-9F07-4A05-A359-496C6B9B1AE6}" destId="{8D3B3191-91F6-E147-9B12-E15A6808A158}" srcOrd="0" destOrd="0" presId="urn:microsoft.com/office/officeart/2016/7/layout/BasicLinearProcessNumbered"/>
    <dgm:cxn modelId="{965FDA5D-2349-4E7D-B0DB-5D5832B30E1A}" srcId="{97F471D7-A276-4699-B257-3CF124F07022}" destId="{55BDCD7E-D4EA-49DD-8B80-90295816817E}" srcOrd="0" destOrd="0" parTransId="{B5BA7D6B-8D99-4C8F-80E4-1D7469CD7A39}" sibTransId="{316C2538-02C9-406D-AFED-ED833EFA66BD}"/>
    <dgm:cxn modelId="{BDF3CC85-418D-AE45-AD0C-DADA5BCE993D}" type="presOf" srcId="{5FC63961-C1F7-409B-B3C2-1A33D44871B7}" destId="{466E0590-46CD-4642-862F-915111FDD008}" srcOrd="0" destOrd="0" presId="urn:microsoft.com/office/officeart/2016/7/layout/BasicLinearProcessNumbered"/>
    <dgm:cxn modelId="{87B73F6A-1397-A347-8CAD-3282383A6CC9}" type="presOf" srcId="{97785640-1DF3-4C08-9A11-9B301FAA4A75}" destId="{21FD1797-0B90-5B4B-B2F3-A4710E17294F}" srcOrd="0" destOrd="0" presId="urn:microsoft.com/office/officeart/2016/7/layout/BasicLinearProcessNumbered"/>
    <dgm:cxn modelId="{6EF12B5A-5FE1-41CC-9588-0B5A3AC94A4D}" srcId="{97F471D7-A276-4699-B257-3CF124F07022}" destId="{9D98327B-9F07-4A05-A359-496C6B9B1AE6}" srcOrd="3" destOrd="0" parTransId="{F788D287-089C-4B75-AD45-B1EB870DD1A0}" sibTransId="{7035C273-1D32-4813-AC3C-A4D779D83EEA}"/>
    <dgm:cxn modelId="{CBBCC604-9991-E847-8665-CD4E1FDE24A7}" type="presOf" srcId="{5FC63961-C1F7-409B-B3C2-1A33D44871B7}" destId="{9BC3345D-2FC6-C64A-A5E8-8A76DAEFB740}" srcOrd="1" destOrd="0" presId="urn:microsoft.com/office/officeart/2016/7/layout/BasicLinearProcessNumbered"/>
    <dgm:cxn modelId="{19BF739D-78AB-7944-A556-38EB1E471420}" type="presOf" srcId="{316C2538-02C9-406D-AFED-ED833EFA66BD}" destId="{AE609BCE-7154-F14F-A3E0-11E78AA2C8EB}" srcOrd="0" destOrd="0" presId="urn:microsoft.com/office/officeart/2016/7/layout/BasicLinearProcessNumbered"/>
    <dgm:cxn modelId="{B7450980-E13D-8F45-8AD5-1FDE33150713}" type="presOf" srcId="{97F471D7-A276-4699-B257-3CF124F07022}" destId="{D2DD6A92-3460-D048-AEDD-2F0825068BBC}" srcOrd="0" destOrd="0" presId="urn:microsoft.com/office/officeart/2016/7/layout/BasicLinearProcessNumbered"/>
    <dgm:cxn modelId="{B2003292-4F85-E141-A9AC-FD9763A5D4E0}" type="presOf" srcId="{55BDCD7E-D4EA-49DD-8B80-90295816817E}" destId="{9D43F2F8-4228-754E-A625-0BB5DDDF2F4D}" srcOrd="0" destOrd="0" presId="urn:microsoft.com/office/officeart/2016/7/layout/BasicLinearProcessNumbered"/>
    <dgm:cxn modelId="{3A7402DD-256C-334B-8552-7778EA756F61}" type="presOf" srcId="{7035C273-1D32-4813-AC3C-A4D779D83EEA}" destId="{7E003DAA-B866-7348-B825-5FF199DA15C7}" srcOrd="0" destOrd="0" presId="urn:microsoft.com/office/officeart/2016/7/layout/BasicLinearProcessNumbered"/>
    <dgm:cxn modelId="{EEA69378-214A-2045-B823-721BEA091451}" type="presOf" srcId="{9D98327B-9F07-4A05-A359-496C6B9B1AE6}" destId="{D149F29F-53DA-5149-A76A-40286966C41B}" srcOrd="1" destOrd="0" presId="urn:microsoft.com/office/officeart/2016/7/layout/BasicLinearProcessNumbered"/>
    <dgm:cxn modelId="{BEEEAEB0-1010-D04A-8352-F7F710B648AF}" type="presOf" srcId="{55BDCD7E-D4EA-49DD-8B80-90295816817E}" destId="{DE2DD26A-305A-9748-8158-694A83630189}" srcOrd="1" destOrd="0" presId="urn:microsoft.com/office/officeart/2016/7/layout/BasicLinearProcessNumbered"/>
    <dgm:cxn modelId="{7E53BDDF-EA5A-4742-8568-E2F9325DA630}" srcId="{97F471D7-A276-4699-B257-3CF124F07022}" destId="{8296CD15-FC40-45B5-9BB8-8A603C8C09FA}" srcOrd="1" destOrd="0" parTransId="{6604A2F4-55B4-4673-B877-0F340ED7C988}" sibTransId="{97785640-1DF3-4C08-9A11-9B301FAA4A75}"/>
    <dgm:cxn modelId="{FDEC4182-0C51-134B-B4A1-EF403AAE2427}" type="presOf" srcId="{8296CD15-FC40-45B5-9BB8-8A603C8C09FA}" destId="{E4F287FE-93BE-B34C-BAED-2DDFF822D445}" srcOrd="0" destOrd="0" presId="urn:microsoft.com/office/officeart/2016/7/layout/BasicLinearProcessNumbered"/>
    <dgm:cxn modelId="{B0539FEC-3A08-0D41-B2B5-149071A960E9}" type="presOf" srcId="{30CD7C30-5D62-4401-BBCB-D86A7430D1FD}" destId="{4BDB0DBA-C085-EB48-8F7E-F246E645A53C}" srcOrd="0" destOrd="0" presId="urn:microsoft.com/office/officeart/2016/7/layout/BasicLinearProcessNumbered"/>
    <dgm:cxn modelId="{6F65CDFC-CB98-0E42-9714-65B15497AEA7}" type="presOf" srcId="{8296CD15-FC40-45B5-9BB8-8A603C8C09FA}" destId="{140F926C-A430-BC4A-A104-1DE84A01B533}" srcOrd="1" destOrd="0" presId="urn:microsoft.com/office/officeart/2016/7/layout/BasicLinearProcessNumbered"/>
    <dgm:cxn modelId="{F15D7DBB-89DC-4DD6-AF18-686928CE3004}" srcId="{97F471D7-A276-4699-B257-3CF124F07022}" destId="{5FC63961-C1F7-409B-B3C2-1A33D44871B7}" srcOrd="2" destOrd="0" parTransId="{81EE7FE6-2AE4-4FA9-A76E-5472FCAE9054}" sibTransId="{30CD7C30-5D62-4401-BBCB-D86A7430D1FD}"/>
    <dgm:cxn modelId="{41B4C503-4CAC-6F46-8C2B-21963DCAF713}" type="presParOf" srcId="{D2DD6A92-3460-D048-AEDD-2F0825068BBC}" destId="{6DE1AD32-1F73-5B48-803B-CEA0C3C438BF}" srcOrd="0" destOrd="0" presId="urn:microsoft.com/office/officeart/2016/7/layout/BasicLinearProcessNumbered"/>
    <dgm:cxn modelId="{2C29476C-950F-4B49-A107-9469361FC647}" type="presParOf" srcId="{6DE1AD32-1F73-5B48-803B-CEA0C3C438BF}" destId="{9D43F2F8-4228-754E-A625-0BB5DDDF2F4D}" srcOrd="0" destOrd="0" presId="urn:microsoft.com/office/officeart/2016/7/layout/BasicLinearProcessNumbered"/>
    <dgm:cxn modelId="{4F839D30-0FAD-304A-95B9-97BEEB3A1802}" type="presParOf" srcId="{6DE1AD32-1F73-5B48-803B-CEA0C3C438BF}" destId="{AE609BCE-7154-F14F-A3E0-11E78AA2C8EB}" srcOrd="1" destOrd="0" presId="urn:microsoft.com/office/officeart/2016/7/layout/BasicLinearProcessNumbered"/>
    <dgm:cxn modelId="{23344395-5A1F-1D48-AB5D-8769C40E42A5}" type="presParOf" srcId="{6DE1AD32-1F73-5B48-803B-CEA0C3C438BF}" destId="{5D06CEBB-C5E9-B24E-A225-3F3ECA5DC5B5}" srcOrd="2" destOrd="0" presId="urn:microsoft.com/office/officeart/2016/7/layout/BasicLinearProcessNumbered"/>
    <dgm:cxn modelId="{5BA0A294-1188-7D4C-9CA6-FCCA89A8FA73}" type="presParOf" srcId="{6DE1AD32-1F73-5B48-803B-CEA0C3C438BF}" destId="{DE2DD26A-305A-9748-8158-694A83630189}" srcOrd="3" destOrd="0" presId="urn:microsoft.com/office/officeart/2016/7/layout/BasicLinearProcessNumbered"/>
    <dgm:cxn modelId="{67656870-A7CD-CE4C-9833-A136D239251E}" type="presParOf" srcId="{D2DD6A92-3460-D048-AEDD-2F0825068BBC}" destId="{1E4BD8B8-5A0B-744B-93EE-53069CC69AD1}" srcOrd="1" destOrd="0" presId="urn:microsoft.com/office/officeart/2016/7/layout/BasicLinearProcessNumbered"/>
    <dgm:cxn modelId="{78C2A490-B59D-B942-87B9-4257A29EB8BE}" type="presParOf" srcId="{D2DD6A92-3460-D048-AEDD-2F0825068BBC}" destId="{11361C18-2F33-DF44-8298-F2973D97A2B9}" srcOrd="2" destOrd="0" presId="urn:microsoft.com/office/officeart/2016/7/layout/BasicLinearProcessNumbered"/>
    <dgm:cxn modelId="{4737F844-1248-C64F-B635-3D355E0D48FF}" type="presParOf" srcId="{11361C18-2F33-DF44-8298-F2973D97A2B9}" destId="{E4F287FE-93BE-B34C-BAED-2DDFF822D445}" srcOrd="0" destOrd="0" presId="urn:microsoft.com/office/officeart/2016/7/layout/BasicLinearProcessNumbered"/>
    <dgm:cxn modelId="{E84F29C5-1A8A-8E49-819D-317406C36651}" type="presParOf" srcId="{11361C18-2F33-DF44-8298-F2973D97A2B9}" destId="{21FD1797-0B90-5B4B-B2F3-A4710E17294F}" srcOrd="1" destOrd="0" presId="urn:microsoft.com/office/officeart/2016/7/layout/BasicLinearProcessNumbered"/>
    <dgm:cxn modelId="{4644FDBD-A368-7742-ABEE-8A399389216D}" type="presParOf" srcId="{11361C18-2F33-DF44-8298-F2973D97A2B9}" destId="{F1387C4B-BA93-0F48-BC40-354E5544F00A}" srcOrd="2" destOrd="0" presId="urn:microsoft.com/office/officeart/2016/7/layout/BasicLinearProcessNumbered"/>
    <dgm:cxn modelId="{68E112CB-314C-5C49-A3F6-61C02B08CB9A}" type="presParOf" srcId="{11361C18-2F33-DF44-8298-F2973D97A2B9}" destId="{140F926C-A430-BC4A-A104-1DE84A01B533}" srcOrd="3" destOrd="0" presId="urn:microsoft.com/office/officeart/2016/7/layout/BasicLinearProcessNumbered"/>
    <dgm:cxn modelId="{CE5B9D66-B4C9-1142-A265-76A1ADCCFCE2}" type="presParOf" srcId="{D2DD6A92-3460-D048-AEDD-2F0825068BBC}" destId="{55ECB9FF-98DC-A94E-B140-1AD1F5D83F5A}" srcOrd="3" destOrd="0" presId="urn:microsoft.com/office/officeart/2016/7/layout/BasicLinearProcessNumbered"/>
    <dgm:cxn modelId="{A64C4AA7-4186-094E-A89E-3DB176CBF7A9}" type="presParOf" srcId="{D2DD6A92-3460-D048-AEDD-2F0825068BBC}" destId="{7C140BDB-B7DF-3F43-8EBF-0DBA71930EFA}" srcOrd="4" destOrd="0" presId="urn:microsoft.com/office/officeart/2016/7/layout/BasicLinearProcessNumbered"/>
    <dgm:cxn modelId="{6D0AAD82-A0BE-6546-9932-BADC2F1B44AE}" type="presParOf" srcId="{7C140BDB-B7DF-3F43-8EBF-0DBA71930EFA}" destId="{466E0590-46CD-4642-862F-915111FDD008}" srcOrd="0" destOrd="0" presId="urn:microsoft.com/office/officeart/2016/7/layout/BasicLinearProcessNumbered"/>
    <dgm:cxn modelId="{5E555BC1-A4E4-8A4F-9F6B-118F969D1E18}" type="presParOf" srcId="{7C140BDB-B7DF-3F43-8EBF-0DBA71930EFA}" destId="{4BDB0DBA-C085-EB48-8F7E-F246E645A53C}" srcOrd="1" destOrd="0" presId="urn:microsoft.com/office/officeart/2016/7/layout/BasicLinearProcessNumbered"/>
    <dgm:cxn modelId="{2272C7C6-E6E3-684A-B155-5EE8DD883082}" type="presParOf" srcId="{7C140BDB-B7DF-3F43-8EBF-0DBA71930EFA}" destId="{46DF83E2-B7D3-7242-9B8B-C21A6BE54EEA}" srcOrd="2" destOrd="0" presId="urn:microsoft.com/office/officeart/2016/7/layout/BasicLinearProcessNumbered"/>
    <dgm:cxn modelId="{D94ED7F3-E165-9A45-A290-414C592EC16F}" type="presParOf" srcId="{7C140BDB-B7DF-3F43-8EBF-0DBA71930EFA}" destId="{9BC3345D-2FC6-C64A-A5E8-8A76DAEFB740}" srcOrd="3" destOrd="0" presId="urn:microsoft.com/office/officeart/2016/7/layout/BasicLinearProcessNumbered"/>
    <dgm:cxn modelId="{3C77CBC9-7B50-CC4B-9596-30A03777CC7A}" type="presParOf" srcId="{D2DD6A92-3460-D048-AEDD-2F0825068BBC}" destId="{D2B3A874-15E9-BB45-88CF-4659A7077B06}" srcOrd="5" destOrd="0" presId="urn:microsoft.com/office/officeart/2016/7/layout/BasicLinearProcessNumbered"/>
    <dgm:cxn modelId="{F3760627-62CC-7643-A639-7F6D2D20EB68}" type="presParOf" srcId="{D2DD6A92-3460-D048-AEDD-2F0825068BBC}" destId="{BEDA35C5-AEF6-274D-929F-B6B39198A427}" srcOrd="6" destOrd="0" presId="urn:microsoft.com/office/officeart/2016/7/layout/BasicLinearProcessNumbered"/>
    <dgm:cxn modelId="{CC639BC1-234E-A245-BD63-D728FD096AED}" type="presParOf" srcId="{BEDA35C5-AEF6-274D-929F-B6B39198A427}" destId="{8D3B3191-91F6-E147-9B12-E15A6808A158}" srcOrd="0" destOrd="0" presId="urn:microsoft.com/office/officeart/2016/7/layout/BasicLinearProcessNumbered"/>
    <dgm:cxn modelId="{D8FEC287-0D89-DE46-9C43-B64E60D9853E}" type="presParOf" srcId="{BEDA35C5-AEF6-274D-929F-B6B39198A427}" destId="{7E003DAA-B866-7348-B825-5FF199DA15C7}" srcOrd="1" destOrd="0" presId="urn:microsoft.com/office/officeart/2016/7/layout/BasicLinearProcessNumbered"/>
    <dgm:cxn modelId="{262B6511-8827-1B4D-ADE3-0E5D85880970}" type="presParOf" srcId="{BEDA35C5-AEF6-274D-929F-B6B39198A427}" destId="{6BC73078-CEDC-2648-80EF-3F0174B14779}" srcOrd="2" destOrd="0" presId="urn:microsoft.com/office/officeart/2016/7/layout/BasicLinearProcessNumbered"/>
    <dgm:cxn modelId="{0695F3B0-BECA-7F4F-9795-4164B69A79FF}" type="presParOf" srcId="{BEDA35C5-AEF6-274D-929F-B6B39198A427}" destId="{D149F29F-53DA-5149-A76A-40286966C41B}"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E92D01-6DDF-4DC6-958F-690763B2AB85}" type="doc">
      <dgm:prSet loTypeId="urn:microsoft.com/office/officeart/2005/8/layout/hierarchy1" loCatId="Inbox" qsTypeId="urn:microsoft.com/office/officeart/2005/8/quickstyle/simple1" qsCatId="simple" csTypeId="urn:microsoft.com/office/officeart/2005/8/colors/ColorSchemeForSuggestions" csCatId="other" phldr="1"/>
      <dgm:spPr/>
      <dgm:t>
        <a:bodyPr/>
        <a:lstStyle/>
        <a:p>
          <a:endParaRPr lang="en-US"/>
        </a:p>
      </dgm:t>
    </dgm:pt>
    <dgm:pt modelId="{88B7C0C5-8E92-49C4-89E0-72F186D290DB}">
      <dgm:prSet/>
      <dgm:spPr/>
      <dgm:t>
        <a:bodyPr/>
        <a:lstStyle/>
        <a:p>
          <a:r>
            <a:rPr lang="en-US" dirty="0"/>
            <a:t>Identify patterns in residential customer electricity hourly usage and group customers based on similar usage profiles.  Identify customers to target for energy efficiency programs </a:t>
          </a:r>
        </a:p>
      </dgm:t>
    </dgm:pt>
    <dgm:pt modelId="{7A1D1C87-6BE8-4DA4-BE58-4A30C9E13156}" type="parTrans" cxnId="{FF515D7E-B646-4D5F-B841-8618A0C750BD}">
      <dgm:prSet/>
      <dgm:spPr/>
      <dgm:t>
        <a:bodyPr/>
        <a:lstStyle/>
        <a:p>
          <a:endParaRPr lang="en-US"/>
        </a:p>
      </dgm:t>
    </dgm:pt>
    <dgm:pt modelId="{CE232778-2AE5-4249-AD0A-271720CA7300}" type="sibTrans" cxnId="{FF515D7E-B646-4D5F-B841-8618A0C750BD}">
      <dgm:prSet/>
      <dgm:spPr/>
      <dgm:t>
        <a:bodyPr/>
        <a:lstStyle/>
        <a:p>
          <a:endParaRPr lang="en-US"/>
        </a:p>
      </dgm:t>
    </dgm:pt>
    <dgm:pt modelId="{4F40B3FA-9C8D-43C5-84FA-B38A7725D89C}">
      <dgm:prSet/>
      <dgm:spPr/>
      <dgm:t>
        <a:bodyPr/>
        <a:lstStyle/>
        <a:p>
          <a:r>
            <a:rPr lang="en-US" dirty="0"/>
            <a:t>Current method to forecast a customer’s residential electricity usage is error-prone and could be more accurate.  The goal is to predict individual residential electricity hourly usage day ahead more accurately than the current benchmark method.</a:t>
          </a:r>
        </a:p>
      </dgm:t>
    </dgm:pt>
    <dgm:pt modelId="{5F27195A-4FFB-4FB6-B95C-9F267715389A}" type="parTrans" cxnId="{9552C66B-E448-47C4-ACB1-1E8DE35AEBC6}">
      <dgm:prSet/>
      <dgm:spPr/>
      <dgm:t>
        <a:bodyPr/>
        <a:lstStyle/>
        <a:p>
          <a:endParaRPr lang="en-US"/>
        </a:p>
      </dgm:t>
    </dgm:pt>
    <dgm:pt modelId="{C68604BE-655E-4A18-AA69-350F527419D8}" type="sibTrans" cxnId="{9552C66B-E448-47C4-ACB1-1E8DE35AEBC6}">
      <dgm:prSet/>
      <dgm:spPr/>
      <dgm:t>
        <a:bodyPr/>
        <a:lstStyle/>
        <a:p>
          <a:endParaRPr lang="en-US"/>
        </a:p>
      </dgm:t>
    </dgm:pt>
    <dgm:pt modelId="{AFC3E3FD-DEE1-CB4B-BF75-822BC7EDB845}" type="pres">
      <dgm:prSet presAssocID="{6AE92D01-6DDF-4DC6-958F-690763B2AB85}" presName="hierChild1" presStyleCnt="0">
        <dgm:presLayoutVars>
          <dgm:chPref val="1"/>
          <dgm:dir/>
          <dgm:animOne val="branch"/>
          <dgm:animLvl val="lvl"/>
          <dgm:resizeHandles/>
        </dgm:presLayoutVars>
      </dgm:prSet>
      <dgm:spPr/>
      <dgm:t>
        <a:bodyPr/>
        <a:lstStyle/>
        <a:p>
          <a:endParaRPr lang="en-US"/>
        </a:p>
      </dgm:t>
    </dgm:pt>
    <dgm:pt modelId="{21284BF2-8549-8145-BC05-FAFE92886137}" type="pres">
      <dgm:prSet presAssocID="{88B7C0C5-8E92-49C4-89E0-72F186D290DB}" presName="hierRoot1" presStyleCnt="0"/>
      <dgm:spPr/>
    </dgm:pt>
    <dgm:pt modelId="{F13AE2A6-FBD0-E94B-BCB1-CBDA58E643E5}" type="pres">
      <dgm:prSet presAssocID="{88B7C0C5-8E92-49C4-89E0-72F186D290DB}" presName="composite" presStyleCnt="0"/>
      <dgm:spPr/>
    </dgm:pt>
    <dgm:pt modelId="{4BD533DF-51FB-9B41-B629-6FB147A435CC}" type="pres">
      <dgm:prSet presAssocID="{88B7C0C5-8E92-49C4-89E0-72F186D290DB}" presName="background" presStyleLbl="node0" presStyleIdx="0" presStyleCnt="2"/>
      <dgm:spPr/>
    </dgm:pt>
    <dgm:pt modelId="{148E78AC-1D79-2540-B7BF-B205D561C4D7}" type="pres">
      <dgm:prSet presAssocID="{88B7C0C5-8E92-49C4-89E0-72F186D290DB}" presName="text" presStyleLbl="fgAcc0" presStyleIdx="0" presStyleCnt="2">
        <dgm:presLayoutVars>
          <dgm:chPref val="3"/>
        </dgm:presLayoutVars>
      </dgm:prSet>
      <dgm:spPr/>
      <dgm:t>
        <a:bodyPr/>
        <a:lstStyle/>
        <a:p>
          <a:endParaRPr lang="en-US"/>
        </a:p>
      </dgm:t>
    </dgm:pt>
    <dgm:pt modelId="{ADA74F96-0F5C-0146-A092-E4C9E0D306C5}" type="pres">
      <dgm:prSet presAssocID="{88B7C0C5-8E92-49C4-89E0-72F186D290DB}" presName="hierChild2" presStyleCnt="0"/>
      <dgm:spPr/>
    </dgm:pt>
    <dgm:pt modelId="{3FB7B6BC-D273-F542-A1F1-ABB5DDC80C55}" type="pres">
      <dgm:prSet presAssocID="{4F40B3FA-9C8D-43C5-84FA-B38A7725D89C}" presName="hierRoot1" presStyleCnt="0"/>
      <dgm:spPr/>
    </dgm:pt>
    <dgm:pt modelId="{8AFEE4A0-3E6D-9643-8EEC-F3B4C75DD6C2}" type="pres">
      <dgm:prSet presAssocID="{4F40B3FA-9C8D-43C5-84FA-B38A7725D89C}" presName="composite" presStyleCnt="0"/>
      <dgm:spPr/>
    </dgm:pt>
    <dgm:pt modelId="{55C6C104-11DA-A644-B3DC-2742A501CDBA}" type="pres">
      <dgm:prSet presAssocID="{4F40B3FA-9C8D-43C5-84FA-B38A7725D89C}" presName="background" presStyleLbl="node0" presStyleIdx="1" presStyleCnt="2"/>
      <dgm:spPr/>
    </dgm:pt>
    <dgm:pt modelId="{763695E4-BB47-564A-B1B9-DA8004C33F45}" type="pres">
      <dgm:prSet presAssocID="{4F40B3FA-9C8D-43C5-84FA-B38A7725D89C}" presName="text" presStyleLbl="fgAcc0" presStyleIdx="1" presStyleCnt="2">
        <dgm:presLayoutVars>
          <dgm:chPref val="3"/>
        </dgm:presLayoutVars>
      </dgm:prSet>
      <dgm:spPr/>
      <dgm:t>
        <a:bodyPr/>
        <a:lstStyle/>
        <a:p>
          <a:endParaRPr lang="en-US"/>
        </a:p>
      </dgm:t>
    </dgm:pt>
    <dgm:pt modelId="{8B0C6A64-9506-BF42-B3A5-8A4C8B915807}" type="pres">
      <dgm:prSet presAssocID="{4F40B3FA-9C8D-43C5-84FA-B38A7725D89C}" presName="hierChild2" presStyleCnt="0"/>
      <dgm:spPr/>
    </dgm:pt>
  </dgm:ptLst>
  <dgm:cxnLst>
    <dgm:cxn modelId="{9552C66B-E448-47C4-ACB1-1E8DE35AEBC6}" srcId="{6AE92D01-6DDF-4DC6-958F-690763B2AB85}" destId="{4F40B3FA-9C8D-43C5-84FA-B38A7725D89C}" srcOrd="1" destOrd="0" parTransId="{5F27195A-4FFB-4FB6-B95C-9F267715389A}" sibTransId="{C68604BE-655E-4A18-AA69-350F527419D8}"/>
    <dgm:cxn modelId="{FF515D7E-B646-4D5F-B841-8618A0C750BD}" srcId="{6AE92D01-6DDF-4DC6-958F-690763B2AB85}" destId="{88B7C0C5-8E92-49C4-89E0-72F186D290DB}" srcOrd="0" destOrd="0" parTransId="{7A1D1C87-6BE8-4DA4-BE58-4A30C9E13156}" sibTransId="{CE232778-2AE5-4249-AD0A-271720CA7300}"/>
    <dgm:cxn modelId="{A43D9DBD-154B-AE49-8359-DB112F2A350C}" type="presOf" srcId="{4F40B3FA-9C8D-43C5-84FA-B38A7725D89C}" destId="{763695E4-BB47-564A-B1B9-DA8004C33F45}" srcOrd="0" destOrd="0" presId="urn:microsoft.com/office/officeart/2005/8/layout/hierarchy1"/>
    <dgm:cxn modelId="{051296D3-CD64-CD45-BC30-6C06264A2D00}" type="presOf" srcId="{6AE92D01-6DDF-4DC6-958F-690763B2AB85}" destId="{AFC3E3FD-DEE1-CB4B-BF75-822BC7EDB845}" srcOrd="0" destOrd="0" presId="urn:microsoft.com/office/officeart/2005/8/layout/hierarchy1"/>
    <dgm:cxn modelId="{5CE8D910-84C3-D942-BFDF-E98A8C2DFF61}" type="presOf" srcId="{88B7C0C5-8E92-49C4-89E0-72F186D290DB}" destId="{148E78AC-1D79-2540-B7BF-B205D561C4D7}" srcOrd="0" destOrd="0" presId="urn:microsoft.com/office/officeart/2005/8/layout/hierarchy1"/>
    <dgm:cxn modelId="{47E3EB26-C28D-4240-A346-4AAF88701CC4}" type="presParOf" srcId="{AFC3E3FD-DEE1-CB4B-BF75-822BC7EDB845}" destId="{21284BF2-8549-8145-BC05-FAFE92886137}" srcOrd="0" destOrd="0" presId="urn:microsoft.com/office/officeart/2005/8/layout/hierarchy1"/>
    <dgm:cxn modelId="{B4AD5A84-0457-FE41-A693-AEF1C463B222}" type="presParOf" srcId="{21284BF2-8549-8145-BC05-FAFE92886137}" destId="{F13AE2A6-FBD0-E94B-BCB1-CBDA58E643E5}" srcOrd="0" destOrd="0" presId="urn:microsoft.com/office/officeart/2005/8/layout/hierarchy1"/>
    <dgm:cxn modelId="{CA852616-D0AB-C244-AB96-059A1BFBD694}" type="presParOf" srcId="{F13AE2A6-FBD0-E94B-BCB1-CBDA58E643E5}" destId="{4BD533DF-51FB-9B41-B629-6FB147A435CC}" srcOrd="0" destOrd="0" presId="urn:microsoft.com/office/officeart/2005/8/layout/hierarchy1"/>
    <dgm:cxn modelId="{B71638EB-9220-EF4F-AFF1-A9AA0BC6BC93}" type="presParOf" srcId="{F13AE2A6-FBD0-E94B-BCB1-CBDA58E643E5}" destId="{148E78AC-1D79-2540-B7BF-B205D561C4D7}" srcOrd="1" destOrd="0" presId="urn:microsoft.com/office/officeart/2005/8/layout/hierarchy1"/>
    <dgm:cxn modelId="{0A2F3ABB-60FE-9F41-ADA9-40CD8B043B1C}" type="presParOf" srcId="{21284BF2-8549-8145-BC05-FAFE92886137}" destId="{ADA74F96-0F5C-0146-A092-E4C9E0D306C5}" srcOrd="1" destOrd="0" presId="urn:microsoft.com/office/officeart/2005/8/layout/hierarchy1"/>
    <dgm:cxn modelId="{E7B724FF-F06B-D948-B2E3-7DBB3BF503FB}" type="presParOf" srcId="{AFC3E3FD-DEE1-CB4B-BF75-822BC7EDB845}" destId="{3FB7B6BC-D273-F542-A1F1-ABB5DDC80C55}" srcOrd="1" destOrd="0" presId="urn:microsoft.com/office/officeart/2005/8/layout/hierarchy1"/>
    <dgm:cxn modelId="{929886B4-3F73-5344-9DEF-03B190877780}" type="presParOf" srcId="{3FB7B6BC-D273-F542-A1F1-ABB5DDC80C55}" destId="{8AFEE4A0-3E6D-9643-8EEC-F3B4C75DD6C2}" srcOrd="0" destOrd="0" presId="urn:microsoft.com/office/officeart/2005/8/layout/hierarchy1"/>
    <dgm:cxn modelId="{79142CD8-1D93-B94D-8D21-7B13B9937317}" type="presParOf" srcId="{8AFEE4A0-3E6D-9643-8EEC-F3B4C75DD6C2}" destId="{55C6C104-11DA-A644-B3DC-2742A501CDBA}" srcOrd="0" destOrd="0" presId="urn:microsoft.com/office/officeart/2005/8/layout/hierarchy1"/>
    <dgm:cxn modelId="{6BA37FC1-1D2F-6242-A7EA-134AEF13C1BE}" type="presParOf" srcId="{8AFEE4A0-3E6D-9643-8EEC-F3B4C75DD6C2}" destId="{763695E4-BB47-564A-B1B9-DA8004C33F45}" srcOrd="1" destOrd="0" presId="urn:microsoft.com/office/officeart/2005/8/layout/hierarchy1"/>
    <dgm:cxn modelId="{E8D6E595-B436-834D-8D34-4B28376953B4}" type="presParOf" srcId="{3FB7B6BC-D273-F542-A1F1-ABB5DDC80C55}" destId="{8B0C6A64-9506-BF42-B3A5-8A4C8B91580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0B4BB2-276C-4D7A-A5D0-B48D5730E59C}" type="doc">
      <dgm:prSet loTypeId="urn:microsoft.com/office/officeart/2016/7/layout/BasicLinearProcessNumbered" loCatId="process" qsTypeId="urn:microsoft.com/office/officeart/2005/8/quickstyle/simple1" qsCatId="simple" csTypeId="urn:microsoft.com/office/officeart/2005/8/colors/ColorSchemeForSuggestions" csCatId="other"/>
      <dgm:spPr/>
      <dgm:t>
        <a:bodyPr/>
        <a:lstStyle/>
        <a:p>
          <a:endParaRPr lang="en-US"/>
        </a:p>
      </dgm:t>
    </dgm:pt>
    <dgm:pt modelId="{E7FB59D1-BE22-4A2D-AE86-CF8023DF4E2C}">
      <dgm:prSet/>
      <dgm:spPr/>
      <dgm:t>
        <a:bodyPr/>
        <a:lstStyle/>
        <a:p>
          <a:r>
            <a:rPr lang="en-US"/>
            <a:t>Explore the hourly usage data</a:t>
          </a:r>
        </a:p>
      </dgm:t>
    </dgm:pt>
    <dgm:pt modelId="{E5979406-2C12-49DE-B8B3-50A9DDBE6923}" type="parTrans" cxnId="{52B31EEF-3CC8-41E1-A8F9-03545A3457F1}">
      <dgm:prSet/>
      <dgm:spPr/>
      <dgm:t>
        <a:bodyPr/>
        <a:lstStyle/>
        <a:p>
          <a:endParaRPr lang="en-US"/>
        </a:p>
      </dgm:t>
    </dgm:pt>
    <dgm:pt modelId="{B830FE41-254C-497D-A324-1E14338A3E91}" type="sibTrans" cxnId="{52B31EEF-3CC8-41E1-A8F9-03545A3457F1}">
      <dgm:prSet phldrT="1" phldr="0"/>
      <dgm:spPr/>
      <dgm:t>
        <a:bodyPr/>
        <a:lstStyle/>
        <a:p>
          <a:r>
            <a:rPr lang="en-US"/>
            <a:t>1</a:t>
          </a:r>
        </a:p>
      </dgm:t>
    </dgm:pt>
    <dgm:pt modelId="{7CCB2066-1F6D-424C-A13B-011B2501A48B}">
      <dgm:prSet/>
      <dgm:spPr/>
      <dgm:t>
        <a:bodyPr/>
        <a:lstStyle/>
        <a:p>
          <a:r>
            <a:rPr lang="en-US"/>
            <a:t>Aggregate by season and hour of the day</a:t>
          </a:r>
        </a:p>
      </dgm:t>
    </dgm:pt>
    <dgm:pt modelId="{FF2DCAAD-DF69-4DDD-891E-8826EFFD19E6}" type="parTrans" cxnId="{0B839A2F-C719-4290-B91F-14549F026E8B}">
      <dgm:prSet/>
      <dgm:spPr/>
      <dgm:t>
        <a:bodyPr/>
        <a:lstStyle/>
        <a:p>
          <a:endParaRPr lang="en-US"/>
        </a:p>
      </dgm:t>
    </dgm:pt>
    <dgm:pt modelId="{750662BC-4BF2-4153-912F-29D4879F5163}" type="sibTrans" cxnId="{0B839A2F-C719-4290-B91F-14549F026E8B}">
      <dgm:prSet phldrT="2" phldr="0"/>
      <dgm:spPr/>
      <dgm:t>
        <a:bodyPr/>
        <a:lstStyle/>
        <a:p>
          <a:r>
            <a:rPr lang="en-US"/>
            <a:t>2</a:t>
          </a:r>
        </a:p>
      </dgm:t>
    </dgm:pt>
    <dgm:pt modelId="{EEB5E230-A7EF-47CC-B278-4460DA5779DE}">
      <dgm:prSet/>
      <dgm:spPr/>
      <dgm:t>
        <a:bodyPr/>
        <a:lstStyle/>
        <a:p>
          <a:r>
            <a:rPr lang="en-US"/>
            <a:t>Group/cluster accounts by similar usage profile</a:t>
          </a:r>
        </a:p>
      </dgm:t>
    </dgm:pt>
    <dgm:pt modelId="{F48CD9F5-D4CF-4216-828B-BD214AE3746C}" type="parTrans" cxnId="{BF34FF0A-ECE1-40F4-9EC5-C9255A08E4A6}">
      <dgm:prSet/>
      <dgm:spPr/>
      <dgm:t>
        <a:bodyPr/>
        <a:lstStyle/>
        <a:p>
          <a:endParaRPr lang="en-US"/>
        </a:p>
      </dgm:t>
    </dgm:pt>
    <dgm:pt modelId="{C12987C0-18BE-4B35-BF34-B5F58DF9E9A9}" type="sibTrans" cxnId="{BF34FF0A-ECE1-40F4-9EC5-C9255A08E4A6}">
      <dgm:prSet phldrT="3" phldr="0"/>
      <dgm:spPr/>
      <dgm:t>
        <a:bodyPr/>
        <a:lstStyle/>
        <a:p>
          <a:r>
            <a:rPr lang="en-US"/>
            <a:t>3</a:t>
          </a:r>
        </a:p>
      </dgm:t>
    </dgm:pt>
    <dgm:pt modelId="{A1250B09-2D62-400C-91D6-7132DDBA1852}">
      <dgm:prSet/>
      <dgm:spPr/>
      <dgm:t>
        <a:bodyPr/>
        <a:lstStyle/>
        <a:p>
          <a:r>
            <a:rPr lang="en-US"/>
            <a:t>Identify customers using excessive electricity during peak hours</a:t>
          </a:r>
        </a:p>
      </dgm:t>
    </dgm:pt>
    <dgm:pt modelId="{6664FC06-00A4-469D-84E5-088F3DEE7C9A}" type="parTrans" cxnId="{D19DD11C-12A3-4D61-8B7B-C9B88356C8B2}">
      <dgm:prSet/>
      <dgm:spPr/>
      <dgm:t>
        <a:bodyPr/>
        <a:lstStyle/>
        <a:p>
          <a:endParaRPr lang="en-US"/>
        </a:p>
      </dgm:t>
    </dgm:pt>
    <dgm:pt modelId="{978FAAD3-7C51-4F55-A1F0-F00D0464BF53}" type="sibTrans" cxnId="{D19DD11C-12A3-4D61-8B7B-C9B88356C8B2}">
      <dgm:prSet phldrT="4" phldr="0"/>
      <dgm:spPr/>
      <dgm:t>
        <a:bodyPr/>
        <a:lstStyle/>
        <a:p>
          <a:r>
            <a:rPr lang="en-US"/>
            <a:t>4</a:t>
          </a:r>
        </a:p>
      </dgm:t>
    </dgm:pt>
    <dgm:pt modelId="{F5C628FD-0EF2-4C99-95B0-CE604CCCE327}">
      <dgm:prSet/>
      <dgm:spPr/>
      <dgm:t>
        <a:bodyPr/>
        <a:lstStyle/>
        <a:p>
          <a:r>
            <a:rPr lang="en-US"/>
            <a:t>Quantify effects of energy efficiency targeting for these customers</a:t>
          </a:r>
        </a:p>
      </dgm:t>
    </dgm:pt>
    <dgm:pt modelId="{A831A296-A63C-455E-90DC-E653C91FF71B}" type="parTrans" cxnId="{27B3EB91-1111-4301-9BED-49D4D87517D7}">
      <dgm:prSet/>
      <dgm:spPr/>
      <dgm:t>
        <a:bodyPr/>
        <a:lstStyle/>
        <a:p>
          <a:endParaRPr lang="en-US"/>
        </a:p>
      </dgm:t>
    </dgm:pt>
    <dgm:pt modelId="{B2DC717C-8D64-472C-8E4B-FAC2A2B84089}" type="sibTrans" cxnId="{27B3EB91-1111-4301-9BED-49D4D87517D7}">
      <dgm:prSet phldrT="5" phldr="0"/>
      <dgm:spPr/>
      <dgm:t>
        <a:bodyPr/>
        <a:lstStyle/>
        <a:p>
          <a:r>
            <a:rPr lang="en-US"/>
            <a:t>5</a:t>
          </a:r>
        </a:p>
      </dgm:t>
    </dgm:pt>
    <dgm:pt modelId="{A96F711F-FB76-BE47-8C82-C90A8F81FE4F}" type="pres">
      <dgm:prSet presAssocID="{0C0B4BB2-276C-4D7A-A5D0-B48D5730E59C}" presName="Name0" presStyleCnt="0">
        <dgm:presLayoutVars>
          <dgm:animLvl val="lvl"/>
          <dgm:resizeHandles val="exact"/>
        </dgm:presLayoutVars>
      </dgm:prSet>
      <dgm:spPr/>
      <dgm:t>
        <a:bodyPr/>
        <a:lstStyle/>
        <a:p>
          <a:endParaRPr lang="en-US"/>
        </a:p>
      </dgm:t>
    </dgm:pt>
    <dgm:pt modelId="{9A22F87D-8B0A-674B-A290-E2A33010C23F}" type="pres">
      <dgm:prSet presAssocID="{E7FB59D1-BE22-4A2D-AE86-CF8023DF4E2C}" presName="compositeNode" presStyleCnt="0">
        <dgm:presLayoutVars>
          <dgm:bulletEnabled val="1"/>
        </dgm:presLayoutVars>
      </dgm:prSet>
      <dgm:spPr/>
    </dgm:pt>
    <dgm:pt modelId="{84236E44-E71E-734B-AD41-C220C99EA9CC}" type="pres">
      <dgm:prSet presAssocID="{E7FB59D1-BE22-4A2D-AE86-CF8023DF4E2C}" presName="bgRect" presStyleLbl="bgAccFollowNode1" presStyleIdx="0" presStyleCnt="5"/>
      <dgm:spPr/>
      <dgm:t>
        <a:bodyPr/>
        <a:lstStyle/>
        <a:p>
          <a:endParaRPr lang="en-US"/>
        </a:p>
      </dgm:t>
    </dgm:pt>
    <dgm:pt modelId="{2EB7A3DA-3613-3146-A468-3827857EE139}" type="pres">
      <dgm:prSet presAssocID="{B830FE41-254C-497D-A324-1E14338A3E91}" presName="sibTransNodeCircle" presStyleLbl="alignNode1" presStyleIdx="0" presStyleCnt="10">
        <dgm:presLayoutVars>
          <dgm:chMax val="0"/>
          <dgm:bulletEnabled/>
        </dgm:presLayoutVars>
      </dgm:prSet>
      <dgm:spPr/>
      <dgm:t>
        <a:bodyPr/>
        <a:lstStyle/>
        <a:p>
          <a:endParaRPr lang="en-US"/>
        </a:p>
      </dgm:t>
    </dgm:pt>
    <dgm:pt modelId="{808A6E71-D1E0-8E4F-8364-6B765B7F8760}" type="pres">
      <dgm:prSet presAssocID="{E7FB59D1-BE22-4A2D-AE86-CF8023DF4E2C}" presName="bottomLine" presStyleLbl="alignNode1" presStyleIdx="1" presStyleCnt="10">
        <dgm:presLayoutVars/>
      </dgm:prSet>
      <dgm:spPr/>
    </dgm:pt>
    <dgm:pt modelId="{DACC56A0-9B02-694C-8CED-50120AD0CC45}" type="pres">
      <dgm:prSet presAssocID="{E7FB59D1-BE22-4A2D-AE86-CF8023DF4E2C}" presName="nodeText" presStyleLbl="bgAccFollowNode1" presStyleIdx="0" presStyleCnt="5">
        <dgm:presLayoutVars>
          <dgm:bulletEnabled val="1"/>
        </dgm:presLayoutVars>
      </dgm:prSet>
      <dgm:spPr/>
      <dgm:t>
        <a:bodyPr/>
        <a:lstStyle/>
        <a:p>
          <a:endParaRPr lang="en-US"/>
        </a:p>
      </dgm:t>
    </dgm:pt>
    <dgm:pt modelId="{D22462C0-2164-5241-8DAA-87954D15681F}" type="pres">
      <dgm:prSet presAssocID="{B830FE41-254C-497D-A324-1E14338A3E91}" presName="sibTrans" presStyleCnt="0"/>
      <dgm:spPr/>
    </dgm:pt>
    <dgm:pt modelId="{F183DA75-5E36-184D-92E5-1325CA58A4B9}" type="pres">
      <dgm:prSet presAssocID="{7CCB2066-1F6D-424C-A13B-011B2501A48B}" presName="compositeNode" presStyleCnt="0">
        <dgm:presLayoutVars>
          <dgm:bulletEnabled val="1"/>
        </dgm:presLayoutVars>
      </dgm:prSet>
      <dgm:spPr/>
    </dgm:pt>
    <dgm:pt modelId="{E6235502-0228-3D45-9A08-6E4006C9C187}" type="pres">
      <dgm:prSet presAssocID="{7CCB2066-1F6D-424C-A13B-011B2501A48B}" presName="bgRect" presStyleLbl="bgAccFollowNode1" presStyleIdx="1" presStyleCnt="5"/>
      <dgm:spPr/>
      <dgm:t>
        <a:bodyPr/>
        <a:lstStyle/>
        <a:p>
          <a:endParaRPr lang="en-US"/>
        </a:p>
      </dgm:t>
    </dgm:pt>
    <dgm:pt modelId="{2CFBF8E0-B0B9-FA45-8D60-D8F06378369E}" type="pres">
      <dgm:prSet presAssocID="{750662BC-4BF2-4153-912F-29D4879F5163}" presName="sibTransNodeCircle" presStyleLbl="alignNode1" presStyleIdx="2" presStyleCnt="10">
        <dgm:presLayoutVars>
          <dgm:chMax val="0"/>
          <dgm:bulletEnabled/>
        </dgm:presLayoutVars>
      </dgm:prSet>
      <dgm:spPr/>
      <dgm:t>
        <a:bodyPr/>
        <a:lstStyle/>
        <a:p>
          <a:endParaRPr lang="en-US"/>
        </a:p>
      </dgm:t>
    </dgm:pt>
    <dgm:pt modelId="{6C9E9B54-A543-AC4A-8D72-9F3A26876419}" type="pres">
      <dgm:prSet presAssocID="{7CCB2066-1F6D-424C-A13B-011B2501A48B}" presName="bottomLine" presStyleLbl="alignNode1" presStyleIdx="3" presStyleCnt="10">
        <dgm:presLayoutVars/>
      </dgm:prSet>
      <dgm:spPr/>
    </dgm:pt>
    <dgm:pt modelId="{E3AA90A9-A677-6B4A-AF08-23C9C29B8674}" type="pres">
      <dgm:prSet presAssocID="{7CCB2066-1F6D-424C-A13B-011B2501A48B}" presName="nodeText" presStyleLbl="bgAccFollowNode1" presStyleIdx="1" presStyleCnt="5">
        <dgm:presLayoutVars>
          <dgm:bulletEnabled val="1"/>
        </dgm:presLayoutVars>
      </dgm:prSet>
      <dgm:spPr/>
      <dgm:t>
        <a:bodyPr/>
        <a:lstStyle/>
        <a:p>
          <a:endParaRPr lang="en-US"/>
        </a:p>
      </dgm:t>
    </dgm:pt>
    <dgm:pt modelId="{1DC6F5BF-3119-6149-8F31-9AD159F8DDD3}" type="pres">
      <dgm:prSet presAssocID="{750662BC-4BF2-4153-912F-29D4879F5163}" presName="sibTrans" presStyleCnt="0"/>
      <dgm:spPr/>
    </dgm:pt>
    <dgm:pt modelId="{7C44D578-5466-5D45-A7A4-2578D475CB4D}" type="pres">
      <dgm:prSet presAssocID="{EEB5E230-A7EF-47CC-B278-4460DA5779DE}" presName="compositeNode" presStyleCnt="0">
        <dgm:presLayoutVars>
          <dgm:bulletEnabled val="1"/>
        </dgm:presLayoutVars>
      </dgm:prSet>
      <dgm:spPr/>
    </dgm:pt>
    <dgm:pt modelId="{5440F17D-0E43-4F4C-89D8-09F6B500ACDF}" type="pres">
      <dgm:prSet presAssocID="{EEB5E230-A7EF-47CC-B278-4460DA5779DE}" presName="bgRect" presStyleLbl="bgAccFollowNode1" presStyleIdx="2" presStyleCnt="5"/>
      <dgm:spPr/>
      <dgm:t>
        <a:bodyPr/>
        <a:lstStyle/>
        <a:p>
          <a:endParaRPr lang="en-US"/>
        </a:p>
      </dgm:t>
    </dgm:pt>
    <dgm:pt modelId="{C477FFC9-B6CB-FD45-BC83-22AD02D6CFDB}" type="pres">
      <dgm:prSet presAssocID="{C12987C0-18BE-4B35-BF34-B5F58DF9E9A9}" presName="sibTransNodeCircle" presStyleLbl="alignNode1" presStyleIdx="4" presStyleCnt="10">
        <dgm:presLayoutVars>
          <dgm:chMax val="0"/>
          <dgm:bulletEnabled/>
        </dgm:presLayoutVars>
      </dgm:prSet>
      <dgm:spPr/>
      <dgm:t>
        <a:bodyPr/>
        <a:lstStyle/>
        <a:p>
          <a:endParaRPr lang="en-US"/>
        </a:p>
      </dgm:t>
    </dgm:pt>
    <dgm:pt modelId="{140FDC4A-30FE-FF43-BD0A-B5E50A5E9FA4}" type="pres">
      <dgm:prSet presAssocID="{EEB5E230-A7EF-47CC-B278-4460DA5779DE}" presName="bottomLine" presStyleLbl="alignNode1" presStyleIdx="5" presStyleCnt="10">
        <dgm:presLayoutVars/>
      </dgm:prSet>
      <dgm:spPr/>
    </dgm:pt>
    <dgm:pt modelId="{9D53AF96-C000-604C-97B6-E7E5145C116F}" type="pres">
      <dgm:prSet presAssocID="{EEB5E230-A7EF-47CC-B278-4460DA5779DE}" presName="nodeText" presStyleLbl="bgAccFollowNode1" presStyleIdx="2" presStyleCnt="5">
        <dgm:presLayoutVars>
          <dgm:bulletEnabled val="1"/>
        </dgm:presLayoutVars>
      </dgm:prSet>
      <dgm:spPr/>
      <dgm:t>
        <a:bodyPr/>
        <a:lstStyle/>
        <a:p>
          <a:endParaRPr lang="en-US"/>
        </a:p>
      </dgm:t>
    </dgm:pt>
    <dgm:pt modelId="{09102E4D-7121-B044-B5C1-4EC5B4D1337C}" type="pres">
      <dgm:prSet presAssocID="{C12987C0-18BE-4B35-BF34-B5F58DF9E9A9}" presName="sibTrans" presStyleCnt="0"/>
      <dgm:spPr/>
    </dgm:pt>
    <dgm:pt modelId="{71096963-51FC-6044-B4BF-7ADDF06949FE}" type="pres">
      <dgm:prSet presAssocID="{A1250B09-2D62-400C-91D6-7132DDBA1852}" presName="compositeNode" presStyleCnt="0">
        <dgm:presLayoutVars>
          <dgm:bulletEnabled val="1"/>
        </dgm:presLayoutVars>
      </dgm:prSet>
      <dgm:spPr/>
    </dgm:pt>
    <dgm:pt modelId="{F395057E-2F0D-C94A-BFD7-7CB20A82AFA7}" type="pres">
      <dgm:prSet presAssocID="{A1250B09-2D62-400C-91D6-7132DDBA1852}" presName="bgRect" presStyleLbl="bgAccFollowNode1" presStyleIdx="3" presStyleCnt="5"/>
      <dgm:spPr/>
      <dgm:t>
        <a:bodyPr/>
        <a:lstStyle/>
        <a:p>
          <a:endParaRPr lang="en-US"/>
        </a:p>
      </dgm:t>
    </dgm:pt>
    <dgm:pt modelId="{BEFB4CDB-A808-6C4D-A733-A542D95F68F4}" type="pres">
      <dgm:prSet presAssocID="{978FAAD3-7C51-4F55-A1F0-F00D0464BF53}" presName="sibTransNodeCircle" presStyleLbl="alignNode1" presStyleIdx="6" presStyleCnt="10">
        <dgm:presLayoutVars>
          <dgm:chMax val="0"/>
          <dgm:bulletEnabled/>
        </dgm:presLayoutVars>
      </dgm:prSet>
      <dgm:spPr/>
      <dgm:t>
        <a:bodyPr/>
        <a:lstStyle/>
        <a:p>
          <a:endParaRPr lang="en-US"/>
        </a:p>
      </dgm:t>
    </dgm:pt>
    <dgm:pt modelId="{8B0B0DE6-2C3A-F044-BF1A-6839D9E525E5}" type="pres">
      <dgm:prSet presAssocID="{A1250B09-2D62-400C-91D6-7132DDBA1852}" presName="bottomLine" presStyleLbl="alignNode1" presStyleIdx="7" presStyleCnt="10">
        <dgm:presLayoutVars/>
      </dgm:prSet>
      <dgm:spPr/>
    </dgm:pt>
    <dgm:pt modelId="{1EC5A655-8C74-9643-9472-651FE6AE9C5C}" type="pres">
      <dgm:prSet presAssocID="{A1250B09-2D62-400C-91D6-7132DDBA1852}" presName="nodeText" presStyleLbl="bgAccFollowNode1" presStyleIdx="3" presStyleCnt="5">
        <dgm:presLayoutVars>
          <dgm:bulletEnabled val="1"/>
        </dgm:presLayoutVars>
      </dgm:prSet>
      <dgm:spPr/>
      <dgm:t>
        <a:bodyPr/>
        <a:lstStyle/>
        <a:p>
          <a:endParaRPr lang="en-US"/>
        </a:p>
      </dgm:t>
    </dgm:pt>
    <dgm:pt modelId="{2F7594DF-5E40-6843-A72E-A4A322565A0B}" type="pres">
      <dgm:prSet presAssocID="{978FAAD3-7C51-4F55-A1F0-F00D0464BF53}" presName="sibTrans" presStyleCnt="0"/>
      <dgm:spPr/>
    </dgm:pt>
    <dgm:pt modelId="{0CD03FF5-5511-1B49-A461-6A9BC9DC3BB2}" type="pres">
      <dgm:prSet presAssocID="{F5C628FD-0EF2-4C99-95B0-CE604CCCE327}" presName="compositeNode" presStyleCnt="0">
        <dgm:presLayoutVars>
          <dgm:bulletEnabled val="1"/>
        </dgm:presLayoutVars>
      </dgm:prSet>
      <dgm:spPr/>
    </dgm:pt>
    <dgm:pt modelId="{2A90673C-D550-9444-A446-7952B6589FA8}" type="pres">
      <dgm:prSet presAssocID="{F5C628FD-0EF2-4C99-95B0-CE604CCCE327}" presName="bgRect" presStyleLbl="bgAccFollowNode1" presStyleIdx="4" presStyleCnt="5"/>
      <dgm:spPr/>
      <dgm:t>
        <a:bodyPr/>
        <a:lstStyle/>
        <a:p>
          <a:endParaRPr lang="en-US"/>
        </a:p>
      </dgm:t>
    </dgm:pt>
    <dgm:pt modelId="{829D00FD-0729-864C-A7E2-2CBAE33E9438}" type="pres">
      <dgm:prSet presAssocID="{B2DC717C-8D64-472C-8E4B-FAC2A2B84089}" presName="sibTransNodeCircle" presStyleLbl="alignNode1" presStyleIdx="8" presStyleCnt="10">
        <dgm:presLayoutVars>
          <dgm:chMax val="0"/>
          <dgm:bulletEnabled/>
        </dgm:presLayoutVars>
      </dgm:prSet>
      <dgm:spPr/>
      <dgm:t>
        <a:bodyPr/>
        <a:lstStyle/>
        <a:p>
          <a:endParaRPr lang="en-US"/>
        </a:p>
      </dgm:t>
    </dgm:pt>
    <dgm:pt modelId="{08DD85A0-9DCB-C94D-9C84-BDF50D99DFC5}" type="pres">
      <dgm:prSet presAssocID="{F5C628FD-0EF2-4C99-95B0-CE604CCCE327}" presName="bottomLine" presStyleLbl="alignNode1" presStyleIdx="9" presStyleCnt="10">
        <dgm:presLayoutVars/>
      </dgm:prSet>
      <dgm:spPr/>
    </dgm:pt>
    <dgm:pt modelId="{7269738D-1889-6341-AEB9-553808FD7E37}" type="pres">
      <dgm:prSet presAssocID="{F5C628FD-0EF2-4C99-95B0-CE604CCCE327}" presName="nodeText" presStyleLbl="bgAccFollowNode1" presStyleIdx="4" presStyleCnt="5">
        <dgm:presLayoutVars>
          <dgm:bulletEnabled val="1"/>
        </dgm:presLayoutVars>
      </dgm:prSet>
      <dgm:spPr/>
      <dgm:t>
        <a:bodyPr/>
        <a:lstStyle/>
        <a:p>
          <a:endParaRPr lang="en-US"/>
        </a:p>
      </dgm:t>
    </dgm:pt>
  </dgm:ptLst>
  <dgm:cxnLst>
    <dgm:cxn modelId="{1A694146-1AE6-B54E-B0B0-01F045F23038}" type="presOf" srcId="{7CCB2066-1F6D-424C-A13B-011B2501A48B}" destId="{E3AA90A9-A677-6B4A-AF08-23C9C29B8674}" srcOrd="1" destOrd="0" presId="urn:microsoft.com/office/officeart/2016/7/layout/BasicLinearProcessNumbered"/>
    <dgm:cxn modelId="{52B31EEF-3CC8-41E1-A8F9-03545A3457F1}" srcId="{0C0B4BB2-276C-4D7A-A5D0-B48D5730E59C}" destId="{E7FB59D1-BE22-4A2D-AE86-CF8023DF4E2C}" srcOrd="0" destOrd="0" parTransId="{E5979406-2C12-49DE-B8B3-50A9DDBE6923}" sibTransId="{B830FE41-254C-497D-A324-1E14338A3E91}"/>
    <dgm:cxn modelId="{37822206-AA02-274B-85C5-39D710441A91}" type="presOf" srcId="{A1250B09-2D62-400C-91D6-7132DDBA1852}" destId="{1EC5A655-8C74-9643-9472-651FE6AE9C5C}" srcOrd="1" destOrd="0" presId="urn:microsoft.com/office/officeart/2016/7/layout/BasicLinearProcessNumbered"/>
    <dgm:cxn modelId="{7DDA4972-BBDD-6E43-B0A3-7A24B4D4CBB0}" type="presOf" srcId="{A1250B09-2D62-400C-91D6-7132DDBA1852}" destId="{F395057E-2F0D-C94A-BFD7-7CB20A82AFA7}" srcOrd="0" destOrd="0" presId="urn:microsoft.com/office/officeart/2016/7/layout/BasicLinearProcessNumbered"/>
    <dgm:cxn modelId="{21027790-A94D-4247-8377-B0FD699DC565}" type="presOf" srcId="{978FAAD3-7C51-4F55-A1F0-F00D0464BF53}" destId="{BEFB4CDB-A808-6C4D-A733-A542D95F68F4}" srcOrd="0" destOrd="0" presId="urn:microsoft.com/office/officeart/2016/7/layout/BasicLinearProcessNumbered"/>
    <dgm:cxn modelId="{ED62452E-6286-7943-86E4-5ACFDC471BB9}" type="presOf" srcId="{F5C628FD-0EF2-4C99-95B0-CE604CCCE327}" destId="{2A90673C-D550-9444-A446-7952B6589FA8}" srcOrd="0" destOrd="0" presId="urn:microsoft.com/office/officeart/2016/7/layout/BasicLinearProcessNumbered"/>
    <dgm:cxn modelId="{6E951135-4B00-A84C-B7A7-81D1663BB82A}" type="presOf" srcId="{7CCB2066-1F6D-424C-A13B-011B2501A48B}" destId="{E6235502-0228-3D45-9A08-6E4006C9C187}" srcOrd="0" destOrd="0" presId="urn:microsoft.com/office/officeart/2016/7/layout/BasicLinearProcessNumbered"/>
    <dgm:cxn modelId="{27A99DDE-3E05-2A4A-81C5-BAA129FDD360}" type="presOf" srcId="{EEB5E230-A7EF-47CC-B278-4460DA5779DE}" destId="{5440F17D-0E43-4F4C-89D8-09F6B500ACDF}" srcOrd="0" destOrd="0" presId="urn:microsoft.com/office/officeart/2016/7/layout/BasicLinearProcessNumbered"/>
    <dgm:cxn modelId="{838019C3-29D1-814A-9B47-38407E3C4030}" type="presOf" srcId="{E7FB59D1-BE22-4A2D-AE86-CF8023DF4E2C}" destId="{84236E44-E71E-734B-AD41-C220C99EA9CC}" srcOrd="0" destOrd="0" presId="urn:microsoft.com/office/officeart/2016/7/layout/BasicLinearProcessNumbered"/>
    <dgm:cxn modelId="{A8C46105-A859-384A-8ECE-395FA583C7DD}" type="presOf" srcId="{B830FE41-254C-497D-A324-1E14338A3E91}" destId="{2EB7A3DA-3613-3146-A468-3827857EE139}" srcOrd="0" destOrd="0" presId="urn:microsoft.com/office/officeart/2016/7/layout/BasicLinearProcessNumbered"/>
    <dgm:cxn modelId="{D19DD11C-12A3-4D61-8B7B-C9B88356C8B2}" srcId="{0C0B4BB2-276C-4D7A-A5D0-B48D5730E59C}" destId="{A1250B09-2D62-400C-91D6-7132DDBA1852}" srcOrd="3" destOrd="0" parTransId="{6664FC06-00A4-469D-84E5-088F3DEE7C9A}" sibTransId="{978FAAD3-7C51-4F55-A1F0-F00D0464BF53}"/>
    <dgm:cxn modelId="{0B839A2F-C719-4290-B91F-14549F026E8B}" srcId="{0C0B4BB2-276C-4D7A-A5D0-B48D5730E59C}" destId="{7CCB2066-1F6D-424C-A13B-011B2501A48B}" srcOrd="1" destOrd="0" parTransId="{FF2DCAAD-DF69-4DDD-891E-8826EFFD19E6}" sibTransId="{750662BC-4BF2-4153-912F-29D4879F5163}"/>
    <dgm:cxn modelId="{9215AD25-D9E6-B247-82E9-0E6915DE0E39}" type="presOf" srcId="{C12987C0-18BE-4B35-BF34-B5F58DF9E9A9}" destId="{C477FFC9-B6CB-FD45-BC83-22AD02D6CFDB}" srcOrd="0" destOrd="0" presId="urn:microsoft.com/office/officeart/2016/7/layout/BasicLinearProcessNumbered"/>
    <dgm:cxn modelId="{5060C964-F534-B743-9FB6-4C68BFDDB72B}" type="presOf" srcId="{F5C628FD-0EF2-4C99-95B0-CE604CCCE327}" destId="{7269738D-1889-6341-AEB9-553808FD7E37}" srcOrd="1" destOrd="0" presId="urn:microsoft.com/office/officeart/2016/7/layout/BasicLinearProcessNumbered"/>
    <dgm:cxn modelId="{6B1968DC-9C45-F64D-9DA7-7F45B913AA4C}" type="presOf" srcId="{0C0B4BB2-276C-4D7A-A5D0-B48D5730E59C}" destId="{A96F711F-FB76-BE47-8C82-C90A8F81FE4F}" srcOrd="0" destOrd="0" presId="urn:microsoft.com/office/officeart/2016/7/layout/BasicLinearProcessNumbered"/>
    <dgm:cxn modelId="{EDD5D92C-165F-E94F-940E-13DFCCD8E7E2}" type="presOf" srcId="{B2DC717C-8D64-472C-8E4B-FAC2A2B84089}" destId="{829D00FD-0729-864C-A7E2-2CBAE33E9438}" srcOrd="0" destOrd="0" presId="urn:microsoft.com/office/officeart/2016/7/layout/BasicLinearProcessNumbered"/>
    <dgm:cxn modelId="{F85256B6-865B-104D-A664-A68EDCFFFD27}" type="presOf" srcId="{750662BC-4BF2-4153-912F-29D4879F5163}" destId="{2CFBF8E0-B0B9-FA45-8D60-D8F06378369E}" srcOrd="0" destOrd="0" presId="urn:microsoft.com/office/officeart/2016/7/layout/BasicLinearProcessNumbered"/>
    <dgm:cxn modelId="{27B3EB91-1111-4301-9BED-49D4D87517D7}" srcId="{0C0B4BB2-276C-4D7A-A5D0-B48D5730E59C}" destId="{F5C628FD-0EF2-4C99-95B0-CE604CCCE327}" srcOrd="4" destOrd="0" parTransId="{A831A296-A63C-455E-90DC-E653C91FF71B}" sibTransId="{B2DC717C-8D64-472C-8E4B-FAC2A2B84089}"/>
    <dgm:cxn modelId="{BF34FF0A-ECE1-40F4-9EC5-C9255A08E4A6}" srcId="{0C0B4BB2-276C-4D7A-A5D0-B48D5730E59C}" destId="{EEB5E230-A7EF-47CC-B278-4460DA5779DE}" srcOrd="2" destOrd="0" parTransId="{F48CD9F5-D4CF-4216-828B-BD214AE3746C}" sibTransId="{C12987C0-18BE-4B35-BF34-B5F58DF9E9A9}"/>
    <dgm:cxn modelId="{94F39D2A-ED9F-D74E-8F4B-95D3A97E8520}" type="presOf" srcId="{E7FB59D1-BE22-4A2D-AE86-CF8023DF4E2C}" destId="{DACC56A0-9B02-694C-8CED-50120AD0CC45}" srcOrd="1" destOrd="0" presId="urn:microsoft.com/office/officeart/2016/7/layout/BasicLinearProcessNumbered"/>
    <dgm:cxn modelId="{ED37214B-6332-C547-BA0F-009E1DC1185E}" type="presOf" srcId="{EEB5E230-A7EF-47CC-B278-4460DA5779DE}" destId="{9D53AF96-C000-604C-97B6-E7E5145C116F}" srcOrd="1" destOrd="0" presId="urn:microsoft.com/office/officeart/2016/7/layout/BasicLinearProcessNumbered"/>
    <dgm:cxn modelId="{C0181955-23B8-3548-916B-191C20B25304}" type="presParOf" srcId="{A96F711F-FB76-BE47-8C82-C90A8F81FE4F}" destId="{9A22F87D-8B0A-674B-A290-E2A33010C23F}" srcOrd="0" destOrd="0" presId="urn:microsoft.com/office/officeart/2016/7/layout/BasicLinearProcessNumbered"/>
    <dgm:cxn modelId="{6EC9DF60-76EC-0C44-8061-087758044EBC}" type="presParOf" srcId="{9A22F87D-8B0A-674B-A290-E2A33010C23F}" destId="{84236E44-E71E-734B-AD41-C220C99EA9CC}" srcOrd="0" destOrd="0" presId="urn:microsoft.com/office/officeart/2016/7/layout/BasicLinearProcessNumbered"/>
    <dgm:cxn modelId="{E6B2222D-8D54-5749-89E4-E25272DE67D2}" type="presParOf" srcId="{9A22F87D-8B0A-674B-A290-E2A33010C23F}" destId="{2EB7A3DA-3613-3146-A468-3827857EE139}" srcOrd="1" destOrd="0" presId="urn:microsoft.com/office/officeart/2016/7/layout/BasicLinearProcessNumbered"/>
    <dgm:cxn modelId="{D67C9849-8F41-AC44-821C-9F2430CE2096}" type="presParOf" srcId="{9A22F87D-8B0A-674B-A290-E2A33010C23F}" destId="{808A6E71-D1E0-8E4F-8364-6B765B7F8760}" srcOrd="2" destOrd="0" presId="urn:microsoft.com/office/officeart/2016/7/layout/BasicLinearProcessNumbered"/>
    <dgm:cxn modelId="{60CCEBF0-BC2A-6B46-A1BC-7615CE7C3746}" type="presParOf" srcId="{9A22F87D-8B0A-674B-A290-E2A33010C23F}" destId="{DACC56A0-9B02-694C-8CED-50120AD0CC45}" srcOrd="3" destOrd="0" presId="urn:microsoft.com/office/officeart/2016/7/layout/BasicLinearProcessNumbered"/>
    <dgm:cxn modelId="{72D8152D-8C80-E54B-BC77-8CE7019C91E3}" type="presParOf" srcId="{A96F711F-FB76-BE47-8C82-C90A8F81FE4F}" destId="{D22462C0-2164-5241-8DAA-87954D15681F}" srcOrd="1" destOrd="0" presId="urn:microsoft.com/office/officeart/2016/7/layout/BasicLinearProcessNumbered"/>
    <dgm:cxn modelId="{138EEAB3-CF22-E54B-A1BB-247BBFD4F86B}" type="presParOf" srcId="{A96F711F-FB76-BE47-8C82-C90A8F81FE4F}" destId="{F183DA75-5E36-184D-92E5-1325CA58A4B9}" srcOrd="2" destOrd="0" presId="urn:microsoft.com/office/officeart/2016/7/layout/BasicLinearProcessNumbered"/>
    <dgm:cxn modelId="{15023282-4C48-4948-8340-38AFCAA9B39E}" type="presParOf" srcId="{F183DA75-5E36-184D-92E5-1325CA58A4B9}" destId="{E6235502-0228-3D45-9A08-6E4006C9C187}" srcOrd="0" destOrd="0" presId="urn:microsoft.com/office/officeart/2016/7/layout/BasicLinearProcessNumbered"/>
    <dgm:cxn modelId="{34E530F4-5A2E-074B-BDAD-407D537ED63F}" type="presParOf" srcId="{F183DA75-5E36-184D-92E5-1325CA58A4B9}" destId="{2CFBF8E0-B0B9-FA45-8D60-D8F06378369E}" srcOrd="1" destOrd="0" presId="urn:microsoft.com/office/officeart/2016/7/layout/BasicLinearProcessNumbered"/>
    <dgm:cxn modelId="{D47F98F0-B916-4740-8491-65A830933EDA}" type="presParOf" srcId="{F183DA75-5E36-184D-92E5-1325CA58A4B9}" destId="{6C9E9B54-A543-AC4A-8D72-9F3A26876419}" srcOrd="2" destOrd="0" presId="urn:microsoft.com/office/officeart/2016/7/layout/BasicLinearProcessNumbered"/>
    <dgm:cxn modelId="{C5034E00-33F5-044E-BCA8-0EC43E4C0FA7}" type="presParOf" srcId="{F183DA75-5E36-184D-92E5-1325CA58A4B9}" destId="{E3AA90A9-A677-6B4A-AF08-23C9C29B8674}" srcOrd="3" destOrd="0" presId="urn:microsoft.com/office/officeart/2016/7/layout/BasicLinearProcessNumbered"/>
    <dgm:cxn modelId="{C6D23468-3604-0749-8E67-81229399E65D}" type="presParOf" srcId="{A96F711F-FB76-BE47-8C82-C90A8F81FE4F}" destId="{1DC6F5BF-3119-6149-8F31-9AD159F8DDD3}" srcOrd="3" destOrd="0" presId="urn:microsoft.com/office/officeart/2016/7/layout/BasicLinearProcessNumbered"/>
    <dgm:cxn modelId="{9B20DE15-F588-3543-96F5-2F092181957F}" type="presParOf" srcId="{A96F711F-FB76-BE47-8C82-C90A8F81FE4F}" destId="{7C44D578-5466-5D45-A7A4-2578D475CB4D}" srcOrd="4" destOrd="0" presId="urn:microsoft.com/office/officeart/2016/7/layout/BasicLinearProcessNumbered"/>
    <dgm:cxn modelId="{537A498D-CB4D-6F46-820E-57ACF17A2106}" type="presParOf" srcId="{7C44D578-5466-5D45-A7A4-2578D475CB4D}" destId="{5440F17D-0E43-4F4C-89D8-09F6B500ACDF}" srcOrd="0" destOrd="0" presId="urn:microsoft.com/office/officeart/2016/7/layout/BasicLinearProcessNumbered"/>
    <dgm:cxn modelId="{DAFB72F5-F03F-B747-ABD5-741D91076B20}" type="presParOf" srcId="{7C44D578-5466-5D45-A7A4-2578D475CB4D}" destId="{C477FFC9-B6CB-FD45-BC83-22AD02D6CFDB}" srcOrd="1" destOrd="0" presId="urn:microsoft.com/office/officeart/2016/7/layout/BasicLinearProcessNumbered"/>
    <dgm:cxn modelId="{A61241DD-6B13-5C40-9EB6-93D53244EF5C}" type="presParOf" srcId="{7C44D578-5466-5D45-A7A4-2578D475CB4D}" destId="{140FDC4A-30FE-FF43-BD0A-B5E50A5E9FA4}" srcOrd="2" destOrd="0" presId="urn:microsoft.com/office/officeart/2016/7/layout/BasicLinearProcessNumbered"/>
    <dgm:cxn modelId="{1829BFEA-AEA7-6D49-B947-326323912443}" type="presParOf" srcId="{7C44D578-5466-5D45-A7A4-2578D475CB4D}" destId="{9D53AF96-C000-604C-97B6-E7E5145C116F}" srcOrd="3" destOrd="0" presId="urn:microsoft.com/office/officeart/2016/7/layout/BasicLinearProcessNumbered"/>
    <dgm:cxn modelId="{6219C3C9-15DE-D648-9492-24D9388E204C}" type="presParOf" srcId="{A96F711F-FB76-BE47-8C82-C90A8F81FE4F}" destId="{09102E4D-7121-B044-B5C1-4EC5B4D1337C}" srcOrd="5" destOrd="0" presId="urn:microsoft.com/office/officeart/2016/7/layout/BasicLinearProcessNumbered"/>
    <dgm:cxn modelId="{A5AE16E4-7A2B-1B40-83E2-DBB9A678D7EE}" type="presParOf" srcId="{A96F711F-FB76-BE47-8C82-C90A8F81FE4F}" destId="{71096963-51FC-6044-B4BF-7ADDF06949FE}" srcOrd="6" destOrd="0" presId="urn:microsoft.com/office/officeart/2016/7/layout/BasicLinearProcessNumbered"/>
    <dgm:cxn modelId="{535E4193-DFD8-D749-95DE-C5DC6AAEDD54}" type="presParOf" srcId="{71096963-51FC-6044-B4BF-7ADDF06949FE}" destId="{F395057E-2F0D-C94A-BFD7-7CB20A82AFA7}" srcOrd="0" destOrd="0" presId="urn:microsoft.com/office/officeart/2016/7/layout/BasicLinearProcessNumbered"/>
    <dgm:cxn modelId="{80FB156D-1203-0B47-8C75-80A4EB7A4655}" type="presParOf" srcId="{71096963-51FC-6044-B4BF-7ADDF06949FE}" destId="{BEFB4CDB-A808-6C4D-A733-A542D95F68F4}" srcOrd="1" destOrd="0" presId="urn:microsoft.com/office/officeart/2016/7/layout/BasicLinearProcessNumbered"/>
    <dgm:cxn modelId="{DEAFF4CE-2801-324B-BDE0-B899915B0E6E}" type="presParOf" srcId="{71096963-51FC-6044-B4BF-7ADDF06949FE}" destId="{8B0B0DE6-2C3A-F044-BF1A-6839D9E525E5}" srcOrd="2" destOrd="0" presId="urn:microsoft.com/office/officeart/2016/7/layout/BasicLinearProcessNumbered"/>
    <dgm:cxn modelId="{B6FE7D00-46F7-0240-9D30-2E18FFCBE5BE}" type="presParOf" srcId="{71096963-51FC-6044-B4BF-7ADDF06949FE}" destId="{1EC5A655-8C74-9643-9472-651FE6AE9C5C}" srcOrd="3" destOrd="0" presId="urn:microsoft.com/office/officeart/2016/7/layout/BasicLinearProcessNumbered"/>
    <dgm:cxn modelId="{F11F0580-FAD7-5F46-A7BA-5061E43DA5AC}" type="presParOf" srcId="{A96F711F-FB76-BE47-8C82-C90A8F81FE4F}" destId="{2F7594DF-5E40-6843-A72E-A4A322565A0B}" srcOrd="7" destOrd="0" presId="urn:microsoft.com/office/officeart/2016/7/layout/BasicLinearProcessNumbered"/>
    <dgm:cxn modelId="{1A396DA4-20A6-AC4A-8709-99070A4EC657}" type="presParOf" srcId="{A96F711F-FB76-BE47-8C82-C90A8F81FE4F}" destId="{0CD03FF5-5511-1B49-A461-6A9BC9DC3BB2}" srcOrd="8" destOrd="0" presId="urn:microsoft.com/office/officeart/2016/7/layout/BasicLinearProcessNumbered"/>
    <dgm:cxn modelId="{D58BBF35-A12D-9441-88F8-CD416FF29736}" type="presParOf" srcId="{0CD03FF5-5511-1B49-A461-6A9BC9DC3BB2}" destId="{2A90673C-D550-9444-A446-7952B6589FA8}" srcOrd="0" destOrd="0" presId="urn:microsoft.com/office/officeart/2016/7/layout/BasicLinearProcessNumbered"/>
    <dgm:cxn modelId="{F2759EF5-3AE8-E740-B6A3-F7E8701A9C2D}" type="presParOf" srcId="{0CD03FF5-5511-1B49-A461-6A9BC9DC3BB2}" destId="{829D00FD-0729-864C-A7E2-2CBAE33E9438}" srcOrd="1" destOrd="0" presId="urn:microsoft.com/office/officeart/2016/7/layout/BasicLinearProcessNumbered"/>
    <dgm:cxn modelId="{A1BC01BD-CD6A-5B49-B70D-3B4F41FC4374}" type="presParOf" srcId="{0CD03FF5-5511-1B49-A461-6A9BC9DC3BB2}" destId="{08DD85A0-9DCB-C94D-9C84-BDF50D99DFC5}" srcOrd="2" destOrd="0" presId="urn:microsoft.com/office/officeart/2016/7/layout/BasicLinearProcessNumbered"/>
    <dgm:cxn modelId="{69575DFE-1F69-CF45-8A41-9FC61F1081AB}" type="presParOf" srcId="{0CD03FF5-5511-1B49-A461-6A9BC9DC3BB2}" destId="{7269738D-1889-6341-AEB9-553808FD7E37}"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A0B528-1F84-4D6A-B486-38753811F425}" type="doc">
      <dgm:prSet loTypeId="urn:microsoft.com/office/officeart/2005/8/layout/hierarchy1" loCatId="Inbox" qsTypeId="urn:microsoft.com/office/officeart/2005/8/quickstyle/simple1" qsCatId="simple" csTypeId="urn:microsoft.com/office/officeart/2005/8/colors/accent0_3" csCatId="mainScheme" phldr="1"/>
      <dgm:spPr/>
      <dgm:t>
        <a:bodyPr/>
        <a:lstStyle/>
        <a:p>
          <a:endParaRPr lang="en-US"/>
        </a:p>
      </dgm:t>
    </dgm:pt>
    <dgm:pt modelId="{9D4E2592-D2D3-41AF-B3A5-83E62DB2BCD6}">
      <dgm:prSet/>
      <dgm:spPr/>
      <dgm:t>
        <a:bodyPr/>
        <a:lstStyle/>
        <a:p>
          <a:r>
            <a:rPr lang="en-US" dirty="0"/>
            <a:t>Retrieved from a data repository provided by Pecan Street, an organization focused providing access to data on consumer energy consumption behavior for research purposes.</a:t>
          </a:r>
        </a:p>
      </dgm:t>
    </dgm:pt>
    <dgm:pt modelId="{F89E513F-464A-4DA4-9E98-976696FCD13C}" type="parTrans" cxnId="{8C98CF1F-418D-4945-804F-DAD5FE39E4E2}">
      <dgm:prSet/>
      <dgm:spPr/>
      <dgm:t>
        <a:bodyPr/>
        <a:lstStyle/>
        <a:p>
          <a:endParaRPr lang="en-US"/>
        </a:p>
      </dgm:t>
    </dgm:pt>
    <dgm:pt modelId="{95BFEA5C-8967-42F6-A34C-7F67574AAE0C}" type="sibTrans" cxnId="{8C98CF1F-418D-4945-804F-DAD5FE39E4E2}">
      <dgm:prSet/>
      <dgm:spPr/>
      <dgm:t>
        <a:bodyPr/>
        <a:lstStyle/>
        <a:p>
          <a:endParaRPr lang="en-US"/>
        </a:p>
      </dgm:t>
    </dgm:pt>
    <dgm:pt modelId="{ED42E68F-091B-42DB-9D81-874D3C6DD987}">
      <dgm:prSet/>
      <dgm:spPr/>
      <dgm:t>
        <a:bodyPr/>
        <a:lstStyle/>
        <a:p>
          <a:r>
            <a:rPr lang="en-US" dirty="0"/>
            <a:t>Hourly residential electricity usage available from 2011 through 2017 for almost 1,000 customers</a:t>
          </a:r>
        </a:p>
      </dgm:t>
    </dgm:pt>
    <dgm:pt modelId="{109150B1-C134-46B1-8552-6EF56CE259EA}" type="parTrans" cxnId="{D026411D-3F4F-4666-89F3-7403DB4A3342}">
      <dgm:prSet/>
      <dgm:spPr/>
      <dgm:t>
        <a:bodyPr/>
        <a:lstStyle/>
        <a:p>
          <a:endParaRPr lang="en-US"/>
        </a:p>
      </dgm:t>
    </dgm:pt>
    <dgm:pt modelId="{067AC44F-8E25-4D10-9A6C-CC1FC53EF360}" type="sibTrans" cxnId="{D026411D-3F4F-4666-89F3-7403DB4A3342}">
      <dgm:prSet/>
      <dgm:spPr/>
      <dgm:t>
        <a:bodyPr/>
        <a:lstStyle/>
        <a:p>
          <a:endParaRPr lang="en-US"/>
        </a:p>
      </dgm:t>
    </dgm:pt>
    <dgm:pt modelId="{176B6ED1-A669-46AB-ADF4-A3C8F6858339}">
      <dgm:prSet/>
      <dgm:spPr/>
      <dgm:t>
        <a:bodyPr/>
        <a:lstStyle/>
        <a:p>
          <a:r>
            <a:rPr lang="en-US" dirty="0"/>
            <a:t>Demographic information available for each customer including housing square footage, annual income, education level, and number of occupants.</a:t>
          </a:r>
        </a:p>
      </dgm:t>
    </dgm:pt>
    <dgm:pt modelId="{7F53FBD8-99D4-43F6-A8EC-01C7B0B8F133}" type="parTrans" cxnId="{CD3E7740-2C23-4DA7-8D95-F7791071FD89}">
      <dgm:prSet/>
      <dgm:spPr/>
      <dgm:t>
        <a:bodyPr/>
        <a:lstStyle/>
        <a:p>
          <a:endParaRPr lang="en-US"/>
        </a:p>
      </dgm:t>
    </dgm:pt>
    <dgm:pt modelId="{B8C7480D-86DE-4E09-A9BA-CB34C2DFF7A5}" type="sibTrans" cxnId="{CD3E7740-2C23-4DA7-8D95-F7791071FD89}">
      <dgm:prSet/>
      <dgm:spPr/>
      <dgm:t>
        <a:bodyPr/>
        <a:lstStyle/>
        <a:p>
          <a:endParaRPr lang="en-US"/>
        </a:p>
      </dgm:t>
    </dgm:pt>
    <dgm:pt modelId="{450FD747-7E02-C04E-85A0-919A5AAEB653}" type="pres">
      <dgm:prSet presAssocID="{5BA0B528-1F84-4D6A-B486-38753811F425}" presName="hierChild1" presStyleCnt="0">
        <dgm:presLayoutVars>
          <dgm:chPref val="1"/>
          <dgm:dir/>
          <dgm:animOne val="branch"/>
          <dgm:animLvl val="lvl"/>
          <dgm:resizeHandles/>
        </dgm:presLayoutVars>
      </dgm:prSet>
      <dgm:spPr/>
      <dgm:t>
        <a:bodyPr/>
        <a:lstStyle/>
        <a:p>
          <a:endParaRPr lang="en-US"/>
        </a:p>
      </dgm:t>
    </dgm:pt>
    <dgm:pt modelId="{2E426EF8-2C38-E349-932C-BB60038C646F}" type="pres">
      <dgm:prSet presAssocID="{9D4E2592-D2D3-41AF-B3A5-83E62DB2BCD6}" presName="hierRoot1" presStyleCnt="0"/>
      <dgm:spPr/>
    </dgm:pt>
    <dgm:pt modelId="{C3129301-E758-2D41-A7E8-90DB9D4A577E}" type="pres">
      <dgm:prSet presAssocID="{9D4E2592-D2D3-41AF-B3A5-83E62DB2BCD6}" presName="composite" presStyleCnt="0"/>
      <dgm:spPr/>
    </dgm:pt>
    <dgm:pt modelId="{53659D35-3268-EB46-AEF8-F331B8F2BEB5}" type="pres">
      <dgm:prSet presAssocID="{9D4E2592-D2D3-41AF-B3A5-83E62DB2BCD6}" presName="background" presStyleLbl="node0" presStyleIdx="0" presStyleCnt="3"/>
      <dgm:spPr/>
    </dgm:pt>
    <dgm:pt modelId="{29E00EEC-D417-BF45-89EA-68DE0F5AFF10}" type="pres">
      <dgm:prSet presAssocID="{9D4E2592-D2D3-41AF-B3A5-83E62DB2BCD6}" presName="text" presStyleLbl="fgAcc0" presStyleIdx="0" presStyleCnt="3">
        <dgm:presLayoutVars>
          <dgm:chPref val="3"/>
        </dgm:presLayoutVars>
      </dgm:prSet>
      <dgm:spPr/>
      <dgm:t>
        <a:bodyPr/>
        <a:lstStyle/>
        <a:p>
          <a:endParaRPr lang="en-US"/>
        </a:p>
      </dgm:t>
    </dgm:pt>
    <dgm:pt modelId="{90481D84-14A5-0D46-AE68-50381D3BEE7A}" type="pres">
      <dgm:prSet presAssocID="{9D4E2592-D2D3-41AF-B3A5-83E62DB2BCD6}" presName="hierChild2" presStyleCnt="0"/>
      <dgm:spPr/>
    </dgm:pt>
    <dgm:pt modelId="{35517458-2EAF-1442-B72E-38F570141487}" type="pres">
      <dgm:prSet presAssocID="{ED42E68F-091B-42DB-9D81-874D3C6DD987}" presName="hierRoot1" presStyleCnt="0"/>
      <dgm:spPr/>
    </dgm:pt>
    <dgm:pt modelId="{BBB72B04-6A36-474F-8269-CA6AE520B01A}" type="pres">
      <dgm:prSet presAssocID="{ED42E68F-091B-42DB-9D81-874D3C6DD987}" presName="composite" presStyleCnt="0"/>
      <dgm:spPr/>
    </dgm:pt>
    <dgm:pt modelId="{7064557D-7A90-6340-A92A-4A34D292FF33}" type="pres">
      <dgm:prSet presAssocID="{ED42E68F-091B-42DB-9D81-874D3C6DD987}" presName="background" presStyleLbl="node0" presStyleIdx="1" presStyleCnt="3"/>
      <dgm:spPr/>
    </dgm:pt>
    <dgm:pt modelId="{8E3B3189-F496-7A4E-8243-4C0117E74691}" type="pres">
      <dgm:prSet presAssocID="{ED42E68F-091B-42DB-9D81-874D3C6DD987}" presName="text" presStyleLbl="fgAcc0" presStyleIdx="1" presStyleCnt="3">
        <dgm:presLayoutVars>
          <dgm:chPref val="3"/>
        </dgm:presLayoutVars>
      </dgm:prSet>
      <dgm:spPr/>
      <dgm:t>
        <a:bodyPr/>
        <a:lstStyle/>
        <a:p>
          <a:endParaRPr lang="en-US"/>
        </a:p>
      </dgm:t>
    </dgm:pt>
    <dgm:pt modelId="{5F24B929-CE1F-3245-B921-D20D200E06FE}" type="pres">
      <dgm:prSet presAssocID="{ED42E68F-091B-42DB-9D81-874D3C6DD987}" presName="hierChild2" presStyleCnt="0"/>
      <dgm:spPr/>
    </dgm:pt>
    <dgm:pt modelId="{AC0C0F1A-AAB2-B54E-BE3B-EC1797C6DC21}" type="pres">
      <dgm:prSet presAssocID="{176B6ED1-A669-46AB-ADF4-A3C8F6858339}" presName="hierRoot1" presStyleCnt="0"/>
      <dgm:spPr/>
    </dgm:pt>
    <dgm:pt modelId="{A5C89C77-7AF5-FF47-820C-B1E344C197F9}" type="pres">
      <dgm:prSet presAssocID="{176B6ED1-A669-46AB-ADF4-A3C8F6858339}" presName="composite" presStyleCnt="0"/>
      <dgm:spPr/>
    </dgm:pt>
    <dgm:pt modelId="{E416D668-BA0F-BD4E-B14F-6AE529DF51F2}" type="pres">
      <dgm:prSet presAssocID="{176B6ED1-A669-46AB-ADF4-A3C8F6858339}" presName="background" presStyleLbl="node0" presStyleIdx="2" presStyleCnt="3"/>
      <dgm:spPr/>
    </dgm:pt>
    <dgm:pt modelId="{548BBE4A-6644-9448-8CE3-3CF2B9011DA4}" type="pres">
      <dgm:prSet presAssocID="{176B6ED1-A669-46AB-ADF4-A3C8F6858339}" presName="text" presStyleLbl="fgAcc0" presStyleIdx="2" presStyleCnt="3">
        <dgm:presLayoutVars>
          <dgm:chPref val="3"/>
        </dgm:presLayoutVars>
      </dgm:prSet>
      <dgm:spPr/>
      <dgm:t>
        <a:bodyPr/>
        <a:lstStyle/>
        <a:p>
          <a:endParaRPr lang="en-US"/>
        </a:p>
      </dgm:t>
    </dgm:pt>
    <dgm:pt modelId="{4E36B506-6916-CD47-9816-63997EDF5E94}" type="pres">
      <dgm:prSet presAssocID="{176B6ED1-A669-46AB-ADF4-A3C8F6858339}" presName="hierChild2" presStyleCnt="0"/>
      <dgm:spPr/>
    </dgm:pt>
  </dgm:ptLst>
  <dgm:cxnLst>
    <dgm:cxn modelId="{8C98CF1F-418D-4945-804F-DAD5FE39E4E2}" srcId="{5BA0B528-1F84-4D6A-B486-38753811F425}" destId="{9D4E2592-D2D3-41AF-B3A5-83E62DB2BCD6}" srcOrd="0" destOrd="0" parTransId="{F89E513F-464A-4DA4-9E98-976696FCD13C}" sibTransId="{95BFEA5C-8967-42F6-A34C-7F67574AAE0C}"/>
    <dgm:cxn modelId="{4211E199-7D73-5D40-AFF2-F5397C804518}" type="presOf" srcId="{176B6ED1-A669-46AB-ADF4-A3C8F6858339}" destId="{548BBE4A-6644-9448-8CE3-3CF2B9011DA4}" srcOrd="0" destOrd="0" presId="urn:microsoft.com/office/officeart/2005/8/layout/hierarchy1"/>
    <dgm:cxn modelId="{567CF186-EAA2-BC40-AE51-510C3A27CF73}" type="presOf" srcId="{5BA0B528-1F84-4D6A-B486-38753811F425}" destId="{450FD747-7E02-C04E-85A0-919A5AAEB653}" srcOrd="0" destOrd="0" presId="urn:microsoft.com/office/officeart/2005/8/layout/hierarchy1"/>
    <dgm:cxn modelId="{D026411D-3F4F-4666-89F3-7403DB4A3342}" srcId="{5BA0B528-1F84-4D6A-B486-38753811F425}" destId="{ED42E68F-091B-42DB-9D81-874D3C6DD987}" srcOrd="1" destOrd="0" parTransId="{109150B1-C134-46B1-8552-6EF56CE259EA}" sibTransId="{067AC44F-8E25-4D10-9A6C-CC1FC53EF360}"/>
    <dgm:cxn modelId="{B58FCE13-9E01-B84C-ACE1-CBBDDE46AABE}" type="presOf" srcId="{ED42E68F-091B-42DB-9D81-874D3C6DD987}" destId="{8E3B3189-F496-7A4E-8243-4C0117E74691}" srcOrd="0" destOrd="0" presId="urn:microsoft.com/office/officeart/2005/8/layout/hierarchy1"/>
    <dgm:cxn modelId="{CD3E7740-2C23-4DA7-8D95-F7791071FD89}" srcId="{5BA0B528-1F84-4D6A-B486-38753811F425}" destId="{176B6ED1-A669-46AB-ADF4-A3C8F6858339}" srcOrd="2" destOrd="0" parTransId="{7F53FBD8-99D4-43F6-A8EC-01C7B0B8F133}" sibTransId="{B8C7480D-86DE-4E09-A9BA-CB34C2DFF7A5}"/>
    <dgm:cxn modelId="{14D8632C-F7BC-DA4E-8170-23D72ADEA0A0}" type="presOf" srcId="{9D4E2592-D2D3-41AF-B3A5-83E62DB2BCD6}" destId="{29E00EEC-D417-BF45-89EA-68DE0F5AFF10}" srcOrd="0" destOrd="0" presId="urn:microsoft.com/office/officeart/2005/8/layout/hierarchy1"/>
    <dgm:cxn modelId="{6E7F0A2D-67C3-2941-8A6E-08C9E7E56F3B}" type="presParOf" srcId="{450FD747-7E02-C04E-85A0-919A5AAEB653}" destId="{2E426EF8-2C38-E349-932C-BB60038C646F}" srcOrd="0" destOrd="0" presId="urn:microsoft.com/office/officeart/2005/8/layout/hierarchy1"/>
    <dgm:cxn modelId="{B78581F6-0E03-DA4C-99A2-2C1603FFE4F2}" type="presParOf" srcId="{2E426EF8-2C38-E349-932C-BB60038C646F}" destId="{C3129301-E758-2D41-A7E8-90DB9D4A577E}" srcOrd="0" destOrd="0" presId="urn:microsoft.com/office/officeart/2005/8/layout/hierarchy1"/>
    <dgm:cxn modelId="{971F449F-151A-F146-996F-72A03A564964}" type="presParOf" srcId="{C3129301-E758-2D41-A7E8-90DB9D4A577E}" destId="{53659D35-3268-EB46-AEF8-F331B8F2BEB5}" srcOrd="0" destOrd="0" presId="urn:microsoft.com/office/officeart/2005/8/layout/hierarchy1"/>
    <dgm:cxn modelId="{43B4E5D8-0C27-2F41-B77F-8DEFC5FCF5DE}" type="presParOf" srcId="{C3129301-E758-2D41-A7E8-90DB9D4A577E}" destId="{29E00EEC-D417-BF45-89EA-68DE0F5AFF10}" srcOrd="1" destOrd="0" presId="urn:microsoft.com/office/officeart/2005/8/layout/hierarchy1"/>
    <dgm:cxn modelId="{E511A60D-582D-0445-A555-E447537830F8}" type="presParOf" srcId="{2E426EF8-2C38-E349-932C-BB60038C646F}" destId="{90481D84-14A5-0D46-AE68-50381D3BEE7A}" srcOrd="1" destOrd="0" presId="urn:microsoft.com/office/officeart/2005/8/layout/hierarchy1"/>
    <dgm:cxn modelId="{8B901763-B179-1142-9C61-FF80F864A12C}" type="presParOf" srcId="{450FD747-7E02-C04E-85A0-919A5AAEB653}" destId="{35517458-2EAF-1442-B72E-38F570141487}" srcOrd="1" destOrd="0" presId="urn:microsoft.com/office/officeart/2005/8/layout/hierarchy1"/>
    <dgm:cxn modelId="{957AEF89-601D-CE43-B358-36A090D12FBE}" type="presParOf" srcId="{35517458-2EAF-1442-B72E-38F570141487}" destId="{BBB72B04-6A36-474F-8269-CA6AE520B01A}" srcOrd="0" destOrd="0" presId="urn:microsoft.com/office/officeart/2005/8/layout/hierarchy1"/>
    <dgm:cxn modelId="{31D076D5-6316-3E43-A881-4270F49CA431}" type="presParOf" srcId="{BBB72B04-6A36-474F-8269-CA6AE520B01A}" destId="{7064557D-7A90-6340-A92A-4A34D292FF33}" srcOrd="0" destOrd="0" presId="urn:microsoft.com/office/officeart/2005/8/layout/hierarchy1"/>
    <dgm:cxn modelId="{B33D5EBF-634F-F348-9CE1-6F2FB06A20E3}" type="presParOf" srcId="{BBB72B04-6A36-474F-8269-CA6AE520B01A}" destId="{8E3B3189-F496-7A4E-8243-4C0117E74691}" srcOrd="1" destOrd="0" presId="urn:microsoft.com/office/officeart/2005/8/layout/hierarchy1"/>
    <dgm:cxn modelId="{31B44187-3409-8945-87C6-66B46AA04CE2}" type="presParOf" srcId="{35517458-2EAF-1442-B72E-38F570141487}" destId="{5F24B929-CE1F-3245-B921-D20D200E06FE}" srcOrd="1" destOrd="0" presId="urn:microsoft.com/office/officeart/2005/8/layout/hierarchy1"/>
    <dgm:cxn modelId="{2C461325-C281-6041-9761-550786AD57AE}" type="presParOf" srcId="{450FD747-7E02-C04E-85A0-919A5AAEB653}" destId="{AC0C0F1A-AAB2-B54E-BE3B-EC1797C6DC21}" srcOrd="2" destOrd="0" presId="urn:microsoft.com/office/officeart/2005/8/layout/hierarchy1"/>
    <dgm:cxn modelId="{45A78D4F-DAB5-C243-A2A8-C3C58635DAAD}" type="presParOf" srcId="{AC0C0F1A-AAB2-B54E-BE3B-EC1797C6DC21}" destId="{A5C89C77-7AF5-FF47-820C-B1E344C197F9}" srcOrd="0" destOrd="0" presId="urn:microsoft.com/office/officeart/2005/8/layout/hierarchy1"/>
    <dgm:cxn modelId="{E44D33B0-A85E-0A4A-BA27-F5B10C0318CF}" type="presParOf" srcId="{A5C89C77-7AF5-FF47-820C-B1E344C197F9}" destId="{E416D668-BA0F-BD4E-B14F-6AE529DF51F2}" srcOrd="0" destOrd="0" presId="urn:microsoft.com/office/officeart/2005/8/layout/hierarchy1"/>
    <dgm:cxn modelId="{8D7945E7-6897-2442-BDBF-A162CA931F97}" type="presParOf" srcId="{A5C89C77-7AF5-FF47-820C-B1E344C197F9}" destId="{548BBE4A-6644-9448-8CE3-3CF2B9011DA4}" srcOrd="1" destOrd="0" presId="urn:microsoft.com/office/officeart/2005/8/layout/hierarchy1"/>
    <dgm:cxn modelId="{E3F3F90C-0455-574D-BE5A-EFFDF8B40F68}" type="presParOf" srcId="{AC0C0F1A-AAB2-B54E-BE3B-EC1797C6DC21}" destId="{4E36B506-6916-CD47-9816-63997EDF5E9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A9E8DB6-836F-4E84-9EFC-518F1DED1300}" type="doc">
      <dgm:prSet loTypeId="urn:microsoft.com/office/officeart/2016/7/layout/LinearBlockProcessNumbered" loCatId="process" qsTypeId="urn:microsoft.com/office/officeart/2005/8/quickstyle/simple1" qsCatId="simple" csTypeId="urn:microsoft.com/office/officeart/2005/8/colors/accent0_3" csCatId="mainScheme" phldr="1"/>
      <dgm:spPr/>
      <dgm:t>
        <a:bodyPr/>
        <a:lstStyle/>
        <a:p>
          <a:endParaRPr lang="en-US"/>
        </a:p>
      </dgm:t>
    </dgm:pt>
    <dgm:pt modelId="{8A70D12A-5F4B-4766-842A-DAF1BE87850B}">
      <dgm:prSet/>
      <dgm:spPr/>
      <dgm:t>
        <a:bodyPr/>
        <a:lstStyle/>
        <a:p>
          <a:r>
            <a:rPr lang="en-US" dirty="0"/>
            <a:t>Goal of clustering is to identify accounts that are similar and potentials for energy efficiency. </a:t>
          </a:r>
        </a:p>
      </dgm:t>
    </dgm:pt>
    <dgm:pt modelId="{8FE1C805-EF5E-4C80-BEB3-451836662528}" type="parTrans" cxnId="{6B48CBC4-39A2-4687-A53C-A49E8AC86190}">
      <dgm:prSet/>
      <dgm:spPr/>
      <dgm:t>
        <a:bodyPr/>
        <a:lstStyle/>
        <a:p>
          <a:endParaRPr lang="en-US"/>
        </a:p>
      </dgm:t>
    </dgm:pt>
    <dgm:pt modelId="{723CF308-FA29-4B84-A1C3-3A6958F77B82}" type="sibTrans" cxnId="{6B48CBC4-39A2-4687-A53C-A49E8AC86190}">
      <dgm:prSet phldrT="01" phldr="0"/>
      <dgm:spPr/>
      <dgm:t>
        <a:bodyPr/>
        <a:lstStyle/>
        <a:p>
          <a:r>
            <a:rPr lang="en-US" dirty="0"/>
            <a:t>01</a:t>
          </a:r>
        </a:p>
      </dgm:t>
    </dgm:pt>
    <dgm:pt modelId="{BC501792-3123-4BFA-8D0F-7DAE77BDEBF9}">
      <dgm:prSet/>
      <dgm:spPr/>
      <dgm:t>
        <a:bodyPr/>
        <a:lstStyle/>
        <a:p>
          <a:r>
            <a:rPr lang="en-US" dirty="0"/>
            <a:t>Clustering accounts based on these profiles allows for the comparison and contrasting of those with similar energy usage tendencies. </a:t>
          </a:r>
        </a:p>
      </dgm:t>
    </dgm:pt>
    <dgm:pt modelId="{69494524-57AB-4539-B9E4-D2F4267AFEAA}" type="parTrans" cxnId="{0F90A6A6-A761-4B17-9D43-F713458372C0}">
      <dgm:prSet/>
      <dgm:spPr/>
      <dgm:t>
        <a:bodyPr/>
        <a:lstStyle/>
        <a:p>
          <a:endParaRPr lang="en-US"/>
        </a:p>
      </dgm:t>
    </dgm:pt>
    <dgm:pt modelId="{5815E7B8-0801-409B-BC7C-5CA5145872D4}" type="sibTrans" cxnId="{0F90A6A6-A761-4B17-9D43-F713458372C0}">
      <dgm:prSet phldrT="02" phldr="0"/>
      <dgm:spPr/>
      <dgm:t>
        <a:bodyPr/>
        <a:lstStyle/>
        <a:p>
          <a:r>
            <a:rPr lang="en-US" dirty="0"/>
            <a:t>02</a:t>
          </a:r>
        </a:p>
      </dgm:t>
    </dgm:pt>
    <dgm:pt modelId="{A34BF32F-BB27-4C17-9DEF-34A70E921BEA}">
      <dgm:prSet/>
      <dgm:spPr/>
      <dgm:t>
        <a:bodyPr/>
        <a:lstStyle/>
        <a:p>
          <a:r>
            <a:rPr lang="en-US" dirty="0"/>
            <a:t>Accounts may be similar to each other in energy usage tendencies, but not in their usage throughout the day because of environmental</a:t>
          </a:r>
          <a:r>
            <a:rPr lang="en-US" dirty="0" smtClean="0"/>
            <a:t>/ behavioral </a:t>
          </a:r>
          <a:r>
            <a:rPr lang="en-US" dirty="0"/>
            <a:t>differences. </a:t>
          </a:r>
        </a:p>
      </dgm:t>
    </dgm:pt>
    <dgm:pt modelId="{30B8104F-DB14-4EF1-975A-AF963C57C26C}" type="parTrans" cxnId="{336AF532-636C-4EA3-AF12-CBC6B745A3B6}">
      <dgm:prSet/>
      <dgm:spPr/>
      <dgm:t>
        <a:bodyPr/>
        <a:lstStyle/>
        <a:p>
          <a:endParaRPr lang="en-US"/>
        </a:p>
      </dgm:t>
    </dgm:pt>
    <dgm:pt modelId="{E454AAE7-1076-4E4C-AB94-1ED5552026EE}" type="sibTrans" cxnId="{336AF532-636C-4EA3-AF12-CBC6B745A3B6}">
      <dgm:prSet phldrT="03" phldr="0"/>
      <dgm:spPr/>
      <dgm:t>
        <a:bodyPr/>
        <a:lstStyle/>
        <a:p>
          <a:r>
            <a:rPr lang="en-US" dirty="0"/>
            <a:t>03</a:t>
          </a:r>
        </a:p>
      </dgm:t>
    </dgm:pt>
    <dgm:pt modelId="{625FC5E6-5126-144F-BD8F-020FD307A57B}" type="pres">
      <dgm:prSet presAssocID="{CA9E8DB6-836F-4E84-9EFC-518F1DED1300}" presName="Name0" presStyleCnt="0">
        <dgm:presLayoutVars>
          <dgm:animLvl val="lvl"/>
          <dgm:resizeHandles val="exact"/>
        </dgm:presLayoutVars>
      </dgm:prSet>
      <dgm:spPr/>
      <dgm:t>
        <a:bodyPr/>
        <a:lstStyle/>
        <a:p>
          <a:endParaRPr lang="en-US"/>
        </a:p>
      </dgm:t>
    </dgm:pt>
    <dgm:pt modelId="{7DDB4B8B-E5D0-BF4C-B97B-AE1AC476DDF7}" type="pres">
      <dgm:prSet presAssocID="{8A70D12A-5F4B-4766-842A-DAF1BE87850B}" presName="compositeNode" presStyleCnt="0">
        <dgm:presLayoutVars>
          <dgm:bulletEnabled val="1"/>
        </dgm:presLayoutVars>
      </dgm:prSet>
      <dgm:spPr/>
    </dgm:pt>
    <dgm:pt modelId="{79320BCD-7F78-334A-B0F3-4EB0B63E6E0B}" type="pres">
      <dgm:prSet presAssocID="{8A70D12A-5F4B-4766-842A-DAF1BE87850B}" presName="bgRect" presStyleLbl="alignNode1" presStyleIdx="0" presStyleCnt="3"/>
      <dgm:spPr/>
      <dgm:t>
        <a:bodyPr/>
        <a:lstStyle/>
        <a:p>
          <a:endParaRPr lang="en-US"/>
        </a:p>
      </dgm:t>
    </dgm:pt>
    <dgm:pt modelId="{95363C1E-2CCF-0244-AF4F-91ECDD4CCF21}" type="pres">
      <dgm:prSet presAssocID="{723CF308-FA29-4B84-A1C3-3A6958F77B82}" presName="sibTransNodeRect" presStyleLbl="alignNode1" presStyleIdx="0" presStyleCnt="3">
        <dgm:presLayoutVars>
          <dgm:chMax val="0"/>
          <dgm:bulletEnabled val="1"/>
        </dgm:presLayoutVars>
      </dgm:prSet>
      <dgm:spPr/>
      <dgm:t>
        <a:bodyPr/>
        <a:lstStyle/>
        <a:p>
          <a:endParaRPr lang="en-US"/>
        </a:p>
      </dgm:t>
    </dgm:pt>
    <dgm:pt modelId="{71A3E012-4079-F845-9B98-1953E10C3EB1}" type="pres">
      <dgm:prSet presAssocID="{8A70D12A-5F4B-4766-842A-DAF1BE87850B}" presName="nodeRect" presStyleLbl="alignNode1" presStyleIdx="0" presStyleCnt="3">
        <dgm:presLayoutVars>
          <dgm:bulletEnabled val="1"/>
        </dgm:presLayoutVars>
      </dgm:prSet>
      <dgm:spPr/>
      <dgm:t>
        <a:bodyPr/>
        <a:lstStyle/>
        <a:p>
          <a:endParaRPr lang="en-US"/>
        </a:p>
      </dgm:t>
    </dgm:pt>
    <dgm:pt modelId="{6AF6D5AA-E3EA-CD4A-9DB3-00C0A727B741}" type="pres">
      <dgm:prSet presAssocID="{723CF308-FA29-4B84-A1C3-3A6958F77B82}" presName="sibTrans" presStyleCnt="0"/>
      <dgm:spPr/>
    </dgm:pt>
    <dgm:pt modelId="{0ED3A25C-A2F4-364A-9301-2C2975E87554}" type="pres">
      <dgm:prSet presAssocID="{BC501792-3123-4BFA-8D0F-7DAE77BDEBF9}" presName="compositeNode" presStyleCnt="0">
        <dgm:presLayoutVars>
          <dgm:bulletEnabled val="1"/>
        </dgm:presLayoutVars>
      </dgm:prSet>
      <dgm:spPr/>
    </dgm:pt>
    <dgm:pt modelId="{F773349C-6C55-CD46-8D7F-A1B5487D12B4}" type="pres">
      <dgm:prSet presAssocID="{BC501792-3123-4BFA-8D0F-7DAE77BDEBF9}" presName="bgRect" presStyleLbl="alignNode1" presStyleIdx="1" presStyleCnt="3"/>
      <dgm:spPr/>
      <dgm:t>
        <a:bodyPr/>
        <a:lstStyle/>
        <a:p>
          <a:endParaRPr lang="en-US"/>
        </a:p>
      </dgm:t>
    </dgm:pt>
    <dgm:pt modelId="{7032344E-F9FB-FC4B-B094-8AD69D97989D}" type="pres">
      <dgm:prSet presAssocID="{5815E7B8-0801-409B-BC7C-5CA5145872D4}" presName="sibTransNodeRect" presStyleLbl="alignNode1" presStyleIdx="1" presStyleCnt="3">
        <dgm:presLayoutVars>
          <dgm:chMax val="0"/>
          <dgm:bulletEnabled val="1"/>
        </dgm:presLayoutVars>
      </dgm:prSet>
      <dgm:spPr/>
      <dgm:t>
        <a:bodyPr/>
        <a:lstStyle/>
        <a:p>
          <a:endParaRPr lang="en-US"/>
        </a:p>
      </dgm:t>
    </dgm:pt>
    <dgm:pt modelId="{E989F8CE-2C0B-3042-A033-A3854A2D92C5}" type="pres">
      <dgm:prSet presAssocID="{BC501792-3123-4BFA-8D0F-7DAE77BDEBF9}" presName="nodeRect" presStyleLbl="alignNode1" presStyleIdx="1" presStyleCnt="3">
        <dgm:presLayoutVars>
          <dgm:bulletEnabled val="1"/>
        </dgm:presLayoutVars>
      </dgm:prSet>
      <dgm:spPr/>
      <dgm:t>
        <a:bodyPr/>
        <a:lstStyle/>
        <a:p>
          <a:endParaRPr lang="en-US"/>
        </a:p>
      </dgm:t>
    </dgm:pt>
    <dgm:pt modelId="{FDFBD90F-ECAC-5341-8980-811D7836CEE9}" type="pres">
      <dgm:prSet presAssocID="{5815E7B8-0801-409B-BC7C-5CA5145872D4}" presName="sibTrans" presStyleCnt="0"/>
      <dgm:spPr/>
    </dgm:pt>
    <dgm:pt modelId="{845CB615-F549-9A45-8ED3-B438FD2318F2}" type="pres">
      <dgm:prSet presAssocID="{A34BF32F-BB27-4C17-9DEF-34A70E921BEA}" presName="compositeNode" presStyleCnt="0">
        <dgm:presLayoutVars>
          <dgm:bulletEnabled val="1"/>
        </dgm:presLayoutVars>
      </dgm:prSet>
      <dgm:spPr/>
    </dgm:pt>
    <dgm:pt modelId="{5DEE387A-85CB-2946-A742-F4D3C3D7ACAF}" type="pres">
      <dgm:prSet presAssocID="{A34BF32F-BB27-4C17-9DEF-34A70E921BEA}" presName="bgRect" presStyleLbl="alignNode1" presStyleIdx="2" presStyleCnt="3"/>
      <dgm:spPr/>
      <dgm:t>
        <a:bodyPr/>
        <a:lstStyle/>
        <a:p>
          <a:endParaRPr lang="en-US"/>
        </a:p>
      </dgm:t>
    </dgm:pt>
    <dgm:pt modelId="{ED7007FD-F465-1342-AE3E-C3044B3B463C}" type="pres">
      <dgm:prSet presAssocID="{E454AAE7-1076-4E4C-AB94-1ED5552026EE}" presName="sibTransNodeRect" presStyleLbl="alignNode1" presStyleIdx="2" presStyleCnt="3">
        <dgm:presLayoutVars>
          <dgm:chMax val="0"/>
          <dgm:bulletEnabled val="1"/>
        </dgm:presLayoutVars>
      </dgm:prSet>
      <dgm:spPr/>
      <dgm:t>
        <a:bodyPr/>
        <a:lstStyle/>
        <a:p>
          <a:endParaRPr lang="en-US"/>
        </a:p>
      </dgm:t>
    </dgm:pt>
    <dgm:pt modelId="{0FCD2635-636F-1B48-AC47-410080F29973}" type="pres">
      <dgm:prSet presAssocID="{A34BF32F-BB27-4C17-9DEF-34A70E921BEA}" presName="nodeRect" presStyleLbl="alignNode1" presStyleIdx="2" presStyleCnt="3">
        <dgm:presLayoutVars>
          <dgm:bulletEnabled val="1"/>
        </dgm:presLayoutVars>
      </dgm:prSet>
      <dgm:spPr/>
      <dgm:t>
        <a:bodyPr/>
        <a:lstStyle/>
        <a:p>
          <a:endParaRPr lang="en-US"/>
        </a:p>
      </dgm:t>
    </dgm:pt>
  </dgm:ptLst>
  <dgm:cxnLst>
    <dgm:cxn modelId="{03D4BBEE-4DAD-E34A-8BAC-05EA32BA48B5}" type="presOf" srcId="{BC501792-3123-4BFA-8D0F-7DAE77BDEBF9}" destId="{E989F8CE-2C0B-3042-A033-A3854A2D92C5}" srcOrd="1" destOrd="0" presId="urn:microsoft.com/office/officeart/2016/7/layout/LinearBlockProcessNumbered"/>
    <dgm:cxn modelId="{336AF532-636C-4EA3-AF12-CBC6B745A3B6}" srcId="{CA9E8DB6-836F-4E84-9EFC-518F1DED1300}" destId="{A34BF32F-BB27-4C17-9DEF-34A70E921BEA}" srcOrd="2" destOrd="0" parTransId="{30B8104F-DB14-4EF1-975A-AF963C57C26C}" sibTransId="{E454AAE7-1076-4E4C-AB94-1ED5552026EE}"/>
    <dgm:cxn modelId="{3DB04998-0055-0541-9CF0-20B3192B9AF4}" type="presOf" srcId="{E454AAE7-1076-4E4C-AB94-1ED5552026EE}" destId="{ED7007FD-F465-1342-AE3E-C3044B3B463C}" srcOrd="0" destOrd="0" presId="urn:microsoft.com/office/officeart/2016/7/layout/LinearBlockProcessNumbered"/>
    <dgm:cxn modelId="{FF861BC0-EBC6-024D-9239-B0725B717EBF}" type="presOf" srcId="{5815E7B8-0801-409B-BC7C-5CA5145872D4}" destId="{7032344E-F9FB-FC4B-B094-8AD69D97989D}" srcOrd="0" destOrd="0" presId="urn:microsoft.com/office/officeart/2016/7/layout/LinearBlockProcessNumbered"/>
    <dgm:cxn modelId="{FD694980-0CE5-A64A-81C0-55462C2A206A}" type="presOf" srcId="{A34BF32F-BB27-4C17-9DEF-34A70E921BEA}" destId="{0FCD2635-636F-1B48-AC47-410080F29973}" srcOrd="1" destOrd="0" presId="urn:microsoft.com/office/officeart/2016/7/layout/LinearBlockProcessNumbered"/>
    <dgm:cxn modelId="{7CA0DE4D-D6CD-8847-83A0-25CE80168E1E}" type="presOf" srcId="{8A70D12A-5F4B-4766-842A-DAF1BE87850B}" destId="{79320BCD-7F78-334A-B0F3-4EB0B63E6E0B}" srcOrd="0" destOrd="0" presId="urn:microsoft.com/office/officeart/2016/7/layout/LinearBlockProcessNumbered"/>
    <dgm:cxn modelId="{7A544CFA-9310-4C4E-A2B3-67C88FACD167}" type="presOf" srcId="{A34BF32F-BB27-4C17-9DEF-34A70E921BEA}" destId="{5DEE387A-85CB-2946-A742-F4D3C3D7ACAF}" srcOrd="0" destOrd="0" presId="urn:microsoft.com/office/officeart/2016/7/layout/LinearBlockProcessNumbered"/>
    <dgm:cxn modelId="{4F49F019-8082-1143-B985-BAE33EFB206C}" type="presOf" srcId="{8A70D12A-5F4B-4766-842A-DAF1BE87850B}" destId="{71A3E012-4079-F845-9B98-1953E10C3EB1}" srcOrd="1" destOrd="0" presId="urn:microsoft.com/office/officeart/2016/7/layout/LinearBlockProcessNumbered"/>
    <dgm:cxn modelId="{41A3DD23-0C80-8D40-B194-2583A45984A5}" type="presOf" srcId="{723CF308-FA29-4B84-A1C3-3A6958F77B82}" destId="{95363C1E-2CCF-0244-AF4F-91ECDD4CCF21}" srcOrd="0" destOrd="0" presId="urn:microsoft.com/office/officeart/2016/7/layout/LinearBlockProcessNumbered"/>
    <dgm:cxn modelId="{0F90A6A6-A761-4B17-9D43-F713458372C0}" srcId="{CA9E8DB6-836F-4E84-9EFC-518F1DED1300}" destId="{BC501792-3123-4BFA-8D0F-7DAE77BDEBF9}" srcOrd="1" destOrd="0" parTransId="{69494524-57AB-4539-B9E4-D2F4267AFEAA}" sibTransId="{5815E7B8-0801-409B-BC7C-5CA5145872D4}"/>
    <dgm:cxn modelId="{0531756F-EDB2-A548-843E-01FAF50D108A}" type="presOf" srcId="{BC501792-3123-4BFA-8D0F-7DAE77BDEBF9}" destId="{F773349C-6C55-CD46-8D7F-A1B5487D12B4}" srcOrd="0" destOrd="0" presId="urn:microsoft.com/office/officeart/2016/7/layout/LinearBlockProcessNumbered"/>
    <dgm:cxn modelId="{AD286B0B-ED95-2C48-9797-62AB9D5CE1F9}" type="presOf" srcId="{CA9E8DB6-836F-4E84-9EFC-518F1DED1300}" destId="{625FC5E6-5126-144F-BD8F-020FD307A57B}" srcOrd="0" destOrd="0" presId="urn:microsoft.com/office/officeart/2016/7/layout/LinearBlockProcessNumbered"/>
    <dgm:cxn modelId="{6B48CBC4-39A2-4687-A53C-A49E8AC86190}" srcId="{CA9E8DB6-836F-4E84-9EFC-518F1DED1300}" destId="{8A70D12A-5F4B-4766-842A-DAF1BE87850B}" srcOrd="0" destOrd="0" parTransId="{8FE1C805-EF5E-4C80-BEB3-451836662528}" sibTransId="{723CF308-FA29-4B84-A1C3-3A6958F77B82}"/>
    <dgm:cxn modelId="{29F5A662-43F6-2D45-A067-BA6E5DB6F5DD}" type="presParOf" srcId="{625FC5E6-5126-144F-BD8F-020FD307A57B}" destId="{7DDB4B8B-E5D0-BF4C-B97B-AE1AC476DDF7}" srcOrd="0" destOrd="0" presId="urn:microsoft.com/office/officeart/2016/7/layout/LinearBlockProcessNumbered"/>
    <dgm:cxn modelId="{4A592E5D-AD79-EE4A-B4C2-7168D3B1FE63}" type="presParOf" srcId="{7DDB4B8B-E5D0-BF4C-B97B-AE1AC476DDF7}" destId="{79320BCD-7F78-334A-B0F3-4EB0B63E6E0B}" srcOrd="0" destOrd="0" presId="urn:microsoft.com/office/officeart/2016/7/layout/LinearBlockProcessNumbered"/>
    <dgm:cxn modelId="{FABA1EAC-B659-3D40-87B7-647ABE4124BC}" type="presParOf" srcId="{7DDB4B8B-E5D0-BF4C-B97B-AE1AC476DDF7}" destId="{95363C1E-2CCF-0244-AF4F-91ECDD4CCF21}" srcOrd="1" destOrd="0" presId="urn:microsoft.com/office/officeart/2016/7/layout/LinearBlockProcessNumbered"/>
    <dgm:cxn modelId="{E84BEA65-8870-F642-BE25-07DE92B87A7D}" type="presParOf" srcId="{7DDB4B8B-E5D0-BF4C-B97B-AE1AC476DDF7}" destId="{71A3E012-4079-F845-9B98-1953E10C3EB1}" srcOrd="2" destOrd="0" presId="urn:microsoft.com/office/officeart/2016/7/layout/LinearBlockProcessNumbered"/>
    <dgm:cxn modelId="{95A0DC71-B637-BF4B-9B07-A2C5541D9F19}" type="presParOf" srcId="{625FC5E6-5126-144F-BD8F-020FD307A57B}" destId="{6AF6D5AA-E3EA-CD4A-9DB3-00C0A727B741}" srcOrd="1" destOrd="0" presId="urn:microsoft.com/office/officeart/2016/7/layout/LinearBlockProcessNumbered"/>
    <dgm:cxn modelId="{52583A0B-54C9-CF45-B300-D1B2B8888795}" type="presParOf" srcId="{625FC5E6-5126-144F-BD8F-020FD307A57B}" destId="{0ED3A25C-A2F4-364A-9301-2C2975E87554}" srcOrd="2" destOrd="0" presId="urn:microsoft.com/office/officeart/2016/7/layout/LinearBlockProcessNumbered"/>
    <dgm:cxn modelId="{B59D82B9-6F9B-624A-81C8-7EDF852656CE}" type="presParOf" srcId="{0ED3A25C-A2F4-364A-9301-2C2975E87554}" destId="{F773349C-6C55-CD46-8D7F-A1B5487D12B4}" srcOrd="0" destOrd="0" presId="urn:microsoft.com/office/officeart/2016/7/layout/LinearBlockProcessNumbered"/>
    <dgm:cxn modelId="{1F6B6BFE-016F-5A4E-8BF6-1A0F63E2A000}" type="presParOf" srcId="{0ED3A25C-A2F4-364A-9301-2C2975E87554}" destId="{7032344E-F9FB-FC4B-B094-8AD69D97989D}" srcOrd="1" destOrd="0" presId="urn:microsoft.com/office/officeart/2016/7/layout/LinearBlockProcessNumbered"/>
    <dgm:cxn modelId="{85DD5D5C-A382-4449-A84E-584516CF0802}" type="presParOf" srcId="{0ED3A25C-A2F4-364A-9301-2C2975E87554}" destId="{E989F8CE-2C0B-3042-A033-A3854A2D92C5}" srcOrd="2" destOrd="0" presId="urn:microsoft.com/office/officeart/2016/7/layout/LinearBlockProcessNumbered"/>
    <dgm:cxn modelId="{305033D6-5FDA-454B-A4FE-01B57F9F2E68}" type="presParOf" srcId="{625FC5E6-5126-144F-BD8F-020FD307A57B}" destId="{FDFBD90F-ECAC-5341-8980-811D7836CEE9}" srcOrd="3" destOrd="0" presId="urn:microsoft.com/office/officeart/2016/7/layout/LinearBlockProcessNumbered"/>
    <dgm:cxn modelId="{7118F89F-F71C-8743-8E5D-87E6ABE84F0B}" type="presParOf" srcId="{625FC5E6-5126-144F-BD8F-020FD307A57B}" destId="{845CB615-F549-9A45-8ED3-B438FD2318F2}" srcOrd="4" destOrd="0" presId="urn:microsoft.com/office/officeart/2016/7/layout/LinearBlockProcessNumbered"/>
    <dgm:cxn modelId="{A977975E-DBD2-1B45-A86C-409BDA737798}" type="presParOf" srcId="{845CB615-F549-9A45-8ED3-B438FD2318F2}" destId="{5DEE387A-85CB-2946-A742-F4D3C3D7ACAF}" srcOrd="0" destOrd="0" presId="urn:microsoft.com/office/officeart/2016/7/layout/LinearBlockProcessNumbered"/>
    <dgm:cxn modelId="{27417BEF-E8C7-DA42-BACF-30C634BA1174}" type="presParOf" srcId="{845CB615-F549-9A45-8ED3-B438FD2318F2}" destId="{ED7007FD-F465-1342-AE3E-C3044B3B463C}" srcOrd="1" destOrd="0" presId="urn:microsoft.com/office/officeart/2016/7/layout/LinearBlockProcessNumbered"/>
    <dgm:cxn modelId="{539D2B02-40FA-0E4C-B7DC-5CA0B767E7E2}" type="presParOf" srcId="{845CB615-F549-9A45-8ED3-B438FD2318F2}" destId="{0FCD2635-636F-1B48-AC47-410080F29973}"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2D8D9C-0C0C-4FA9-8354-D67BC429B7CD}" type="doc">
      <dgm:prSet loTypeId="urn:microsoft.com/office/officeart/2016/7/layout/BasicProcessNew" loCatId="process" qsTypeId="urn:microsoft.com/office/officeart/2005/8/quickstyle/simple4" qsCatId="simple" csTypeId="urn:microsoft.com/office/officeart/2005/8/colors/colorful1" csCatId="colorful"/>
      <dgm:spPr/>
      <dgm:t>
        <a:bodyPr/>
        <a:lstStyle/>
        <a:p>
          <a:endParaRPr lang="en-US"/>
        </a:p>
      </dgm:t>
    </dgm:pt>
    <dgm:pt modelId="{A3C63589-49B6-4BAE-BFA9-FF771B501FD0}">
      <dgm:prSet/>
      <dgm:spPr/>
      <dgm:t>
        <a:bodyPr/>
        <a:lstStyle/>
        <a:p>
          <a:r>
            <a:rPr lang="en-US" b="1"/>
            <a:t>Baseline Prediction Model</a:t>
          </a:r>
          <a:endParaRPr lang="en-US"/>
        </a:p>
      </dgm:t>
    </dgm:pt>
    <dgm:pt modelId="{4188D2F9-24B2-4FEB-AE8E-0DC5F0E1CE2D}" type="parTrans" cxnId="{073539FB-EF6B-4FC9-A984-A36AD223B801}">
      <dgm:prSet/>
      <dgm:spPr/>
      <dgm:t>
        <a:bodyPr/>
        <a:lstStyle/>
        <a:p>
          <a:endParaRPr lang="en-US"/>
        </a:p>
      </dgm:t>
    </dgm:pt>
    <dgm:pt modelId="{69647C05-526F-41E0-B07C-2D5E3019B2C1}" type="sibTrans" cxnId="{073539FB-EF6B-4FC9-A984-A36AD223B801}">
      <dgm:prSet/>
      <dgm:spPr/>
      <dgm:t>
        <a:bodyPr/>
        <a:lstStyle/>
        <a:p>
          <a:endParaRPr lang="en-US"/>
        </a:p>
      </dgm:t>
    </dgm:pt>
    <dgm:pt modelId="{983D1906-C671-458F-80A7-91CD33C2FA35}">
      <dgm:prSet/>
      <dgm:spPr/>
      <dgm:t>
        <a:bodyPr/>
        <a:lstStyle/>
        <a:p>
          <a:r>
            <a:rPr lang="en-US"/>
            <a:t>Historical averaging models are the simplest prediction methods used by utility providers</a:t>
          </a:r>
        </a:p>
      </dgm:t>
    </dgm:pt>
    <dgm:pt modelId="{9CCCFB9E-35BA-4555-8E72-290840627E00}" type="parTrans" cxnId="{84C278FB-679D-4B65-BF39-A4B3FA09414B}">
      <dgm:prSet/>
      <dgm:spPr/>
      <dgm:t>
        <a:bodyPr/>
        <a:lstStyle/>
        <a:p>
          <a:endParaRPr lang="en-US"/>
        </a:p>
      </dgm:t>
    </dgm:pt>
    <dgm:pt modelId="{3C6AF309-5BF9-4A49-8A49-E07BA9A16DBC}" type="sibTrans" cxnId="{84C278FB-679D-4B65-BF39-A4B3FA09414B}">
      <dgm:prSet/>
      <dgm:spPr/>
      <dgm:t>
        <a:bodyPr/>
        <a:lstStyle/>
        <a:p>
          <a:endParaRPr lang="en-US"/>
        </a:p>
      </dgm:t>
    </dgm:pt>
    <dgm:pt modelId="{7451A522-119B-4240-85FD-24E6E659E797}">
      <dgm:prSet/>
      <dgm:spPr/>
      <dgm:t>
        <a:bodyPr/>
        <a:lstStyle/>
        <a:p>
          <a:r>
            <a:rPr lang="en-US"/>
            <a:t>The next day’s prediction is calculated by taking hourly averages across the past ten immediate or similar days</a:t>
          </a:r>
        </a:p>
      </dgm:t>
    </dgm:pt>
    <dgm:pt modelId="{A465A7F5-A374-4517-8293-6F539CFFEDF7}" type="parTrans" cxnId="{C85D2174-5003-4E47-BCAA-4A11EFFA694A}">
      <dgm:prSet/>
      <dgm:spPr/>
      <dgm:t>
        <a:bodyPr/>
        <a:lstStyle/>
        <a:p>
          <a:endParaRPr lang="en-US"/>
        </a:p>
      </dgm:t>
    </dgm:pt>
    <dgm:pt modelId="{AAB2FDA5-420E-4ABB-9676-750E119E1A3B}" type="sibTrans" cxnId="{C85D2174-5003-4E47-BCAA-4A11EFFA694A}">
      <dgm:prSet/>
      <dgm:spPr/>
      <dgm:t>
        <a:bodyPr/>
        <a:lstStyle/>
        <a:p>
          <a:endParaRPr lang="en-US"/>
        </a:p>
      </dgm:t>
    </dgm:pt>
    <dgm:pt modelId="{2D26DB05-AC77-4277-8C93-550713496BB5}">
      <dgm:prSet/>
      <dgm:spPr/>
      <dgm:t>
        <a:bodyPr/>
        <a:lstStyle/>
        <a:p>
          <a:r>
            <a:rPr lang="en-US"/>
            <a:t>Excludes weekends &amp; holidays.</a:t>
          </a:r>
        </a:p>
      </dgm:t>
    </dgm:pt>
    <dgm:pt modelId="{68AC740E-AA93-4EBA-A915-F210608DDDCC}" type="parTrans" cxnId="{1B930CA8-5B08-42A7-894E-E0FC9C4D73E4}">
      <dgm:prSet/>
      <dgm:spPr/>
      <dgm:t>
        <a:bodyPr/>
        <a:lstStyle/>
        <a:p>
          <a:endParaRPr lang="en-US"/>
        </a:p>
      </dgm:t>
    </dgm:pt>
    <dgm:pt modelId="{BC40D8EE-903E-4E19-9B4E-09F3E0752213}" type="sibTrans" cxnId="{1B930CA8-5B08-42A7-894E-E0FC9C4D73E4}">
      <dgm:prSet/>
      <dgm:spPr/>
      <dgm:t>
        <a:bodyPr/>
        <a:lstStyle/>
        <a:p>
          <a:endParaRPr lang="en-US"/>
        </a:p>
      </dgm:t>
    </dgm:pt>
    <dgm:pt modelId="{EF9324C9-A888-4EC0-8725-BA143282E39F}">
      <dgm:prSet/>
      <dgm:spPr/>
      <dgm:t>
        <a:bodyPr/>
        <a:lstStyle/>
        <a:p>
          <a:r>
            <a:rPr lang="en-US" b="1"/>
            <a:t>ARIMA Time-Series Prediction Model</a:t>
          </a:r>
          <a:endParaRPr lang="en-US"/>
        </a:p>
      </dgm:t>
    </dgm:pt>
    <dgm:pt modelId="{4F568AE5-4828-475D-8582-E12329492E52}" type="parTrans" cxnId="{0BEBC97E-41FD-4BC3-B297-1AE13AA7FC52}">
      <dgm:prSet/>
      <dgm:spPr/>
      <dgm:t>
        <a:bodyPr/>
        <a:lstStyle/>
        <a:p>
          <a:endParaRPr lang="en-US"/>
        </a:p>
      </dgm:t>
    </dgm:pt>
    <dgm:pt modelId="{2A50A0A5-11D5-45E1-801D-64CDBA512A78}" type="sibTrans" cxnId="{0BEBC97E-41FD-4BC3-B297-1AE13AA7FC52}">
      <dgm:prSet/>
      <dgm:spPr/>
      <dgm:t>
        <a:bodyPr/>
        <a:lstStyle/>
        <a:p>
          <a:endParaRPr lang="en-US"/>
        </a:p>
      </dgm:t>
    </dgm:pt>
    <dgm:pt modelId="{8DBD2AD4-05C1-4918-94E1-00A2534049F2}">
      <dgm:prSet/>
      <dgm:spPr/>
      <dgm:t>
        <a:bodyPr/>
        <a:lstStyle/>
        <a:p>
          <a:r>
            <a:rPr lang="en-US"/>
            <a:t>A Time Series (TS) model predicts future values based on previous observations. </a:t>
          </a:r>
        </a:p>
      </dgm:t>
    </dgm:pt>
    <dgm:pt modelId="{4FF01BBC-0A19-4EB8-B56E-A23839D3C975}" type="parTrans" cxnId="{1CD97746-0997-49CF-A494-6ECA8EDC64B8}">
      <dgm:prSet/>
      <dgm:spPr/>
      <dgm:t>
        <a:bodyPr/>
        <a:lstStyle/>
        <a:p>
          <a:endParaRPr lang="en-US"/>
        </a:p>
      </dgm:t>
    </dgm:pt>
    <dgm:pt modelId="{69CDA052-526E-48B5-925D-C833869650B4}" type="sibTrans" cxnId="{1CD97746-0997-49CF-A494-6ECA8EDC64B8}">
      <dgm:prSet/>
      <dgm:spPr/>
      <dgm:t>
        <a:bodyPr/>
        <a:lstStyle/>
        <a:p>
          <a:endParaRPr lang="en-US"/>
        </a:p>
      </dgm:t>
    </dgm:pt>
    <dgm:pt modelId="{02478DCF-C7EC-4483-A570-63A911CFC678}">
      <dgm:prSet/>
      <dgm:spPr/>
      <dgm:t>
        <a:bodyPr/>
        <a:lstStyle/>
        <a:p>
          <a:r>
            <a:rPr lang="en-US"/>
            <a:t>The commonly used Auto-Regressive Integrated Moving Average (ARIMA)</a:t>
          </a:r>
        </a:p>
      </dgm:t>
    </dgm:pt>
    <dgm:pt modelId="{589D4C0E-1625-4047-94A7-A0ADA8629D6F}" type="parTrans" cxnId="{E63EC4CC-04D5-4ADC-A6FC-8CE944875D28}">
      <dgm:prSet/>
      <dgm:spPr/>
      <dgm:t>
        <a:bodyPr/>
        <a:lstStyle/>
        <a:p>
          <a:endParaRPr lang="en-US"/>
        </a:p>
      </dgm:t>
    </dgm:pt>
    <dgm:pt modelId="{BBDA8D97-F17B-460B-8C0B-24AAC7B59F11}" type="sibTrans" cxnId="{E63EC4CC-04D5-4ADC-A6FC-8CE944875D28}">
      <dgm:prSet/>
      <dgm:spPr/>
      <dgm:t>
        <a:bodyPr/>
        <a:lstStyle/>
        <a:p>
          <a:endParaRPr lang="en-US"/>
        </a:p>
      </dgm:t>
    </dgm:pt>
    <dgm:pt modelId="{6A768A8D-3608-4475-BB73-FAD2729A96C7}">
      <dgm:prSet/>
      <dgm:spPr/>
      <dgm:t>
        <a:bodyPr/>
        <a:lstStyle/>
        <a:p>
          <a:r>
            <a:rPr lang="en-US"/>
            <a:t>Includes a specific number of past observations in the model and takes account the moving average of the usage.</a:t>
          </a:r>
        </a:p>
      </dgm:t>
    </dgm:pt>
    <dgm:pt modelId="{1DFFC6BD-02C3-4974-9E5B-A903F57B3679}" type="parTrans" cxnId="{4945AA4D-11AF-4FD6-ABE4-046CF36AEF91}">
      <dgm:prSet/>
      <dgm:spPr/>
      <dgm:t>
        <a:bodyPr/>
        <a:lstStyle/>
        <a:p>
          <a:endParaRPr lang="en-US"/>
        </a:p>
      </dgm:t>
    </dgm:pt>
    <dgm:pt modelId="{0A35CFE5-A05C-49CD-9960-FE66724F575A}" type="sibTrans" cxnId="{4945AA4D-11AF-4FD6-ABE4-046CF36AEF91}">
      <dgm:prSet/>
      <dgm:spPr/>
      <dgm:t>
        <a:bodyPr/>
        <a:lstStyle/>
        <a:p>
          <a:endParaRPr lang="en-US"/>
        </a:p>
      </dgm:t>
    </dgm:pt>
    <dgm:pt modelId="{B55CA01C-E912-964C-B680-1C7062B1855E}" type="pres">
      <dgm:prSet presAssocID="{B62D8D9C-0C0C-4FA9-8354-D67BC429B7CD}" presName="Name0" presStyleCnt="0">
        <dgm:presLayoutVars>
          <dgm:dir/>
          <dgm:resizeHandles val="exact"/>
        </dgm:presLayoutVars>
      </dgm:prSet>
      <dgm:spPr/>
      <dgm:t>
        <a:bodyPr/>
        <a:lstStyle/>
        <a:p>
          <a:endParaRPr lang="en-US"/>
        </a:p>
      </dgm:t>
    </dgm:pt>
    <dgm:pt modelId="{DA7E4697-483E-6644-853E-097E3B221CD2}" type="pres">
      <dgm:prSet presAssocID="{A3C63589-49B6-4BAE-BFA9-FF771B501FD0}" presName="node" presStyleLbl="node1" presStyleIdx="0" presStyleCnt="3">
        <dgm:presLayoutVars>
          <dgm:bulletEnabled val="1"/>
        </dgm:presLayoutVars>
      </dgm:prSet>
      <dgm:spPr/>
      <dgm:t>
        <a:bodyPr/>
        <a:lstStyle/>
        <a:p>
          <a:endParaRPr lang="en-US"/>
        </a:p>
      </dgm:t>
    </dgm:pt>
    <dgm:pt modelId="{7EF33C26-3B3B-C046-8AF1-0094CDCC3E68}" type="pres">
      <dgm:prSet presAssocID="{69647C05-526F-41E0-B07C-2D5E3019B2C1}" presName="sibTransSpacerBeforeConnector" presStyleCnt="0"/>
      <dgm:spPr/>
    </dgm:pt>
    <dgm:pt modelId="{96750D33-F7D3-CD46-A94F-B49BA63F6D17}" type="pres">
      <dgm:prSet presAssocID="{69647C05-526F-41E0-B07C-2D5E3019B2C1}" presName="sibTrans" presStyleLbl="node1" presStyleIdx="1" presStyleCnt="3"/>
      <dgm:spPr/>
      <dgm:t>
        <a:bodyPr/>
        <a:lstStyle/>
        <a:p>
          <a:endParaRPr lang="en-US"/>
        </a:p>
      </dgm:t>
    </dgm:pt>
    <dgm:pt modelId="{CF045084-442E-C34E-9907-3E0A86A5B765}" type="pres">
      <dgm:prSet presAssocID="{69647C05-526F-41E0-B07C-2D5E3019B2C1}" presName="sibTransSpacerAfterConnector" presStyleCnt="0"/>
      <dgm:spPr/>
    </dgm:pt>
    <dgm:pt modelId="{FFE07FB1-96F9-2944-8A3C-CC81D063F067}" type="pres">
      <dgm:prSet presAssocID="{EF9324C9-A888-4EC0-8725-BA143282E39F}" presName="node" presStyleLbl="node1" presStyleIdx="2" presStyleCnt="3">
        <dgm:presLayoutVars>
          <dgm:bulletEnabled val="1"/>
        </dgm:presLayoutVars>
      </dgm:prSet>
      <dgm:spPr/>
      <dgm:t>
        <a:bodyPr/>
        <a:lstStyle/>
        <a:p>
          <a:endParaRPr lang="en-US"/>
        </a:p>
      </dgm:t>
    </dgm:pt>
  </dgm:ptLst>
  <dgm:cxnLst>
    <dgm:cxn modelId="{1B930CA8-5B08-42A7-894E-E0FC9C4D73E4}" srcId="{A3C63589-49B6-4BAE-BFA9-FF771B501FD0}" destId="{2D26DB05-AC77-4277-8C93-550713496BB5}" srcOrd="2" destOrd="0" parTransId="{68AC740E-AA93-4EBA-A915-F210608DDDCC}" sibTransId="{BC40D8EE-903E-4E19-9B4E-09F3E0752213}"/>
    <dgm:cxn modelId="{335DDFE0-2139-D04E-BFCB-71BBD84DCD9D}" type="presOf" srcId="{983D1906-C671-458F-80A7-91CD33C2FA35}" destId="{DA7E4697-483E-6644-853E-097E3B221CD2}" srcOrd="0" destOrd="1" presId="urn:microsoft.com/office/officeart/2016/7/layout/BasicProcessNew"/>
    <dgm:cxn modelId="{5E1D16FB-5F39-5646-ACC3-85AD41C6AE08}" type="presOf" srcId="{69647C05-526F-41E0-B07C-2D5E3019B2C1}" destId="{96750D33-F7D3-CD46-A94F-B49BA63F6D17}" srcOrd="0" destOrd="0" presId="urn:microsoft.com/office/officeart/2016/7/layout/BasicProcessNew"/>
    <dgm:cxn modelId="{1CD97746-0997-49CF-A494-6ECA8EDC64B8}" srcId="{EF9324C9-A888-4EC0-8725-BA143282E39F}" destId="{8DBD2AD4-05C1-4918-94E1-00A2534049F2}" srcOrd="0" destOrd="0" parTransId="{4FF01BBC-0A19-4EB8-B56E-A23839D3C975}" sibTransId="{69CDA052-526E-48B5-925D-C833869650B4}"/>
    <dgm:cxn modelId="{0E57EDF5-F922-794F-9949-8A2C733140AF}" type="presOf" srcId="{EF9324C9-A888-4EC0-8725-BA143282E39F}" destId="{FFE07FB1-96F9-2944-8A3C-CC81D063F067}" srcOrd="0" destOrd="0" presId="urn:microsoft.com/office/officeart/2016/7/layout/BasicProcessNew"/>
    <dgm:cxn modelId="{94FCBC04-BEFE-A340-872A-EC0591654816}" type="presOf" srcId="{7451A522-119B-4240-85FD-24E6E659E797}" destId="{DA7E4697-483E-6644-853E-097E3B221CD2}" srcOrd="0" destOrd="2" presId="urn:microsoft.com/office/officeart/2016/7/layout/BasicProcessNew"/>
    <dgm:cxn modelId="{2DB873FD-9FF3-5640-9910-46D0269C1EC1}" type="presOf" srcId="{8DBD2AD4-05C1-4918-94E1-00A2534049F2}" destId="{FFE07FB1-96F9-2944-8A3C-CC81D063F067}" srcOrd="0" destOrd="1" presId="urn:microsoft.com/office/officeart/2016/7/layout/BasicProcessNew"/>
    <dgm:cxn modelId="{D42ED4E5-5FF6-A342-BE01-8C83E202C35F}" type="presOf" srcId="{02478DCF-C7EC-4483-A570-63A911CFC678}" destId="{FFE07FB1-96F9-2944-8A3C-CC81D063F067}" srcOrd="0" destOrd="2" presId="urn:microsoft.com/office/officeart/2016/7/layout/BasicProcessNew"/>
    <dgm:cxn modelId="{0BEBC97E-41FD-4BC3-B297-1AE13AA7FC52}" srcId="{B62D8D9C-0C0C-4FA9-8354-D67BC429B7CD}" destId="{EF9324C9-A888-4EC0-8725-BA143282E39F}" srcOrd="1" destOrd="0" parTransId="{4F568AE5-4828-475D-8582-E12329492E52}" sibTransId="{2A50A0A5-11D5-45E1-801D-64CDBA512A78}"/>
    <dgm:cxn modelId="{F093D6C1-A939-1648-86C8-47696E57E3A1}" type="presOf" srcId="{6A768A8D-3608-4475-BB73-FAD2729A96C7}" destId="{FFE07FB1-96F9-2944-8A3C-CC81D063F067}" srcOrd="0" destOrd="3" presId="urn:microsoft.com/office/officeart/2016/7/layout/BasicProcessNew"/>
    <dgm:cxn modelId="{E63EC4CC-04D5-4ADC-A6FC-8CE944875D28}" srcId="{EF9324C9-A888-4EC0-8725-BA143282E39F}" destId="{02478DCF-C7EC-4483-A570-63A911CFC678}" srcOrd="1" destOrd="0" parTransId="{589D4C0E-1625-4047-94A7-A0ADA8629D6F}" sibTransId="{BBDA8D97-F17B-460B-8C0B-24AAC7B59F11}"/>
    <dgm:cxn modelId="{D4BE84ED-355D-9441-8321-83BD00FCE126}" type="presOf" srcId="{2D26DB05-AC77-4277-8C93-550713496BB5}" destId="{DA7E4697-483E-6644-853E-097E3B221CD2}" srcOrd="0" destOrd="3" presId="urn:microsoft.com/office/officeart/2016/7/layout/BasicProcessNew"/>
    <dgm:cxn modelId="{C85D2174-5003-4E47-BCAA-4A11EFFA694A}" srcId="{A3C63589-49B6-4BAE-BFA9-FF771B501FD0}" destId="{7451A522-119B-4240-85FD-24E6E659E797}" srcOrd="1" destOrd="0" parTransId="{A465A7F5-A374-4517-8293-6F539CFFEDF7}" sibTransId="{AAB2FDA5-420E-4ABB-9676-750E119E1A3B}"/>
    <dgm:cxn modelId="{4945AA4D-11AF-4FD6-ABE4-046CF36AEF91}" srcId="{EF9324C9-A888-4EC0-8725-BA143282E39F}" destId="{6A768A8D-3608-4475-BB73-FAD2729A96C7}" srcOrd="2" destOrd="0" parTransId="{1DFFC6BD-02C3-4974-9E5B-A903F57B3679}" sibTransId="{0A35CFE5-A05C-49CD-9960-FE66724F575A}"/>
    <dgm:cxn modelId="{84C278FB-679D-4B65-BF39-A4B3FA09414B}" srcId="{A3C63589-49B6-4BAE-BFA9-FF771B501FD0}" destId="{983D1906-C671-458F-80A7-91CD33C2FA35}" srcOrd="0" destOrd="0" parTransId="{9CCCFB9E-35BA-4555-8E72-290840627E00}" sibTransId="{3C6AF309-5BF9-4A49-8A49-E07BA9A16DBC}"/>
    <dgm:cxn modelId="{073539FB-EF6B-4FC9-A984-A36AD223B801}" srcId="{B62D8D9C-0C0C-4FA9-8354-D67BC429B7CD}" destId="{A3C63589-49B6-4BAE-BFA9-FF771B501FD0}" srcOrd="0" destOrd="0" parTransId="{4188D2F9-24B2-4FEB-AE8E-0DC5F0E1CE2D}" sibTransId="{69647C05-526F-41E0-B07C-2D5E3019B2C1}"/>
    <dgm:cxn modelId="{828260EB-5EE8-BF43-90A5-0489986C2A7D}" type="presOf" srcId="{B62D8D9C-0C0C-4FA9-8354-D67BC429B7CD}" destId="{B55CA01C-E912-964C-B680-1C7062B1855E}" srcOrd="0" destOrd="0" presId="urn:microsoft.com/office/officeart/2016/7/layout/BasicProcessNew"/>
    <dgm:cxn modelId="{926ED34A-1024-D649-B433-0CDE548E3FC4}" type="presOf" srcId="{A3C63589-49B6-4BAE-BFA9-FF771B501FD0}" destId="{DA7E4697-483E-6644-853E-097E3B221CD2}" srcOrd="0" destOrd="0" presId="urn:microsoft.com/office/officeart/2016/7/layout/BasicProcessNew"/>
    <dgm:cxn modelId="{73A4B8B0-EF33-034F-B5FD-F97ED8A9C43A}" type="presParOf" srcId="{B55CA01C-E912-964C-B680-1C7062B1855E}" destId="{DA7E4697-483E-6644-853E-097E3B221CD2}" srcOrd="0" destOrd="0" presId="urn:microsoft.com/office/officeart/2016/7/layout/BasicProcessNew"/>
    <dgm:cxn modelId="{1F9FEE78-0E66-1C4A-9495-EB10879B32B4}" type="presParOf" srcId="{B55CA01C-E912-964C-B680-1C7062B1855E}" destId="{7EF33C26-3B3B-C046-8AF1-0094CDCC3E68}" srcOrd="1" destOrd="0" presId="urn:microsoft.com/office/officeart/2016/7/layout/BasicProcessNew"/>
    <dgm:cxn modelId="{F61A4FB9-7203-1245-A734-6A9EAA1ADB11}" type="presParOf" srcId="{B55CA01C-E912-964C-B680-1C7062B1855E}" destId="{96750D33-F7D3-CD46-A94F-B49BA63F6D17}" srcOrd="2" destOrd="0" presId="urn:microsoft.com/office/officeart/2016/7/layout/BasicProcessNew"/>
    <dgm:cxn modelId="{32966A0B-39CC-A644-9149-B38A5DCF79DF}" type="presParOf" srcId="{B55CA01C-E912-964C-B680-1C7062B1855E}" destId="{CF045084-442E-C34E-9907-3E0A86A5B765}" srcOrd="3" destOrd="0" presId="urn:microsoft.com/office/officeart/2016/7/layout/BasicProcessNew"/>
    <dgm:cxn modelId="{01495CBF-B66A-3E49-9325-11FA72B02DB8}" type="presParOf" srcId="{B55CA01C-E912-964C-B680-1C7062B1855E}" destId="{FFE07FB1-96F9-2944-8A3C-CC81D063F067}" srcOrd="4" destOrd="0" presId="urn:microsoft.com/office/officeart/2016/7/layout/Basic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ED1790-FDA4-4188-97DA-8DC786D2490F}" type="doc">
      <dgm:prSet loTypeId="urn:microsoft.com/office/officeart/2016/7/layout/BasicLinearProcessNumbered" loCatId="process" qsTypeId="urn:microsoft.com/office/officeart/2005/8/quickstyle/simple2" qsCatId="simple" csTypeId="urn:microsoft.com/office/officeart/2005/8/colors/accent2_2" csCatId="accent2"/>
      <dgm:spPr/>
      <dgm:t>
        <a:bodyPr/>
        <a:lstStyle/>
        <a:p>
          <a:endParaRPr lang="en-US"/>
        </a:p>
      </dgm:t>
    </dgm:pt>
    <dgm:pt modelId="{AC1888E5-D1D8-4758-8351-B6E410429590}">
      <dgm:prSet/>
      <dgm:spPr/>
      <dgm:t>
        <a:bodyPr/>
        <a:lstStyle/>
        <a:p>
          <a:r>
            <a:rPr lang="en-US"/>
            <a:t>Future directions involve investigating future models to furthur improve forecasting projections.</a:t>
          </a:r>
        </a:p>
      </dgm:t>
    </dgm:pt>
    <dgm:pt modelId="{16C81EEB-DA16-425E-ACA8-34722EB1789A}" type="parTrans" cxnId="{EE114DE5-64ED-4CB5-AD2B-93F073F5C512}">
      <dgm:prSet/>
      <dgm:spPr/>
      <dgm:t>
        <a:bodyPr/>
        <a:lstStyle/>
        <a:p>
          <a:endParaRPr lang="en-US"/>
        </a:p>
      </dgm:t>
    </dgm:pt>
    <dgm:pt modelId="{0E7D36E2-AC30-4AFD-8192-6D1C1E854753}" type="sibTrans" cxnId="{EE114DE5-64ED-4CB5-AD2B-93F073F5C512}">
      <dgm:prSet phldrT="1" phldr="0"/>
      <dgm:spPr/>
      <dgm:t>
        <a:bodyPr/>
        <a:lstStyle/>
        <a:p>
          <a:r>
            <a:rPr lang="en-US"/>
            <a:t>1</a:t>
          </a:r>
        </a:p>
      </dgm:t>
    </dgm:pt>
    <dgm:pt modelId="{F134B019-55C0-4565-8051-7529C4586BEF}">
      <dgm:prSet/>
      <dgm:spPr/>
      <dgm:t>
        <a:bodyPr/>
        <a:lstStyle/>
        <a:p>
          <a:r>
            <a:rPr lang="en-US"/>
            <a:t>Increasing the number of accounts available for investigation to furthur cluster accounts having more detailed difference. </a:t>
          </a:r>
        </a:p>
      </dgm:t>
    </dgm:pt>
    <dgm:pt modelId="{550DFC2E-9800-48A9-A74F-102F571A4C18}" type="parTrans" cxnId="{0B3D3997-55B6-4D12-96D3-10CAD5871E79}">
      <dgm:prSet/>
      <dgm:spPr/>
      <dgm:t>
        <a:bodyPr/>
        <a:lstStyle/>
        <a:p>
          <a:endParaRPr lang="en-US"/>
        </a:p>
      </dgm:t>
    </dgm:pt>
    <dgm:pt modelId="{F7B86E4F-A603-451C-BB1D-D0422F2689BD}" type="sibTrans" cxnId="{0B3D3997-55B6-4D12-96D3-10CAD5871E79}">
      <dgm:prSet phldrT="2" phldr="0"/>
      <dgm:spPr/>
      <dgm:t>
        <a:bodyPr/>
        <a:lstStyle/>
        <a:p>
          <a:r>
            <a:rPr lang="en-US"/>
            <a:t>2</a:t>
          </a:r>
        </a:p>
      </dgm:t>
    </dgm:pt>
    <dgm:pt modelId="{AEA09014-C3C1-4FB7-BC5E-3AC7D8E706C5}">
      <dgm:prSet/>
      <dgm:spPr/>
      <dgm:t>
        <a:bodyPr/>
        <a:lstStyle/>
        <a:p>
          <a:r>
            <a:rPr lang="en-US"/>
            <a:t>Use demographic/behavioral information of household to predict future residential usage for new customers.</a:t>
          </a:r>
        </a:p>
      </dgm:t>
    </dgm:pt>
    <dgm:pt modelId="{D07B8252-B9B5-4D49-B358-B3FA13A64219}" type="parTrans" cxnId="{F9C585CC-8568-4112-8338-8900021A6866}">
      <dgm:prSet/>
      <dgm:spPr/>
      <dgm:t>
        <a:bodyPr/>
        <a:lstStyle/>
        <a:p>
          <a:endParaRPr lang="en-US"/>
        </a:p>
      </dgm:t>
    </dgm:pt>
    <dgm:pt modelId="{14905229-2C16-4813-B5A3-0D2CF2492927}" type="sibTrans" cxnId="{F9C585CC-8568-4112-8338-8900021A6866}">
      <dgm:prSet phldrT="3" phldr="0"/>
      <dgm:spPr/>
      <dgm:t>
        <a:bodyPr/>
        <a:lstStyle/>
        <a:p>
          <a:r>
            <a:rPr lang="en-US"/>
            <a:t>3</a:t>
          </a:r>
        </a:p>
      </dgm:t>
    </dgm:pt>
    <dgm:pt modelId="{B1978795-6B5C-B64A-89CE-D84FAC439D61}" type="pres">
      <dgm:prSet presAssocID="{35ED1790-FDA4-4188-97DA-8DC786D2490F}" presName="Name0" presStyleCnt="0">
        <dgm:presLayoutVars>
          <dgm:animLvl val="lvl"/>
          <dgm:resizeHandles val="exact"/>
        </dgm:presLayoutVars>
      </dgm:prSet>
      <dgm:spPr/>
      <dgm:t>
        <a:bodyPr/>
        <a:lstStyle/>
        <a:p>
          <a:endParaRPr lang="en-US"/>
        </a:p>
      </dgm:t>
    </dgm:pt>
    <dgm:pt modelId="{3556E50F-7E43-C44F-A37D-9EC38B4A85FA}" type="pres">
      <dgm:prSet presAssocID="{AC1888E5-D1D8-4758-8351-B6E410429590}" presName="compositeNode" presStyleCnt="0">
        <dgm:presLayoutVars>
          <dgm:bulletEnabled val="1"/>
        </dgm:presLayoutVars>
      </dgm:prSet>
      <dgm:spPr/>
    </dgm:pt>
    <dgm:pt modelId="{02614C7F-FFB2-BB4F-ADCD-E47C51C99F2C}" type="pres">
      <dgm:prSet presAssocID="{AC1888E5-D1D8-4758-8351-B6E410429590}" presName="bgRect" presStyleLbl="bgAccFollowNode1" presStyleIdx="0" presStyleCnt="3"/>
      <dgm:spPr/>
      <dgm:t>
        <a:bodyPr/>
        <a:lstStyle/>
        <a:p>
          <a:endParaRPr lang="en-US"/>
        </a:p>
      </dgm:t>
    </dgm:pt>
    <dgm:pt modelId="{2C9B6AEF-2B8A-A147-B162-6F030A3D8839}" type="pres">
      <dgm:prSet presAssocID="{0E7D36E2-AC30-4AFD-8192-6D1C1E854753}" presName="sibTransNodeCircle" presStyleLbl="alignNode1" presStyleIdx="0" presStyleCnt="6">
        <dgm:presLayoutVars>
          <dgm:chMax val="0"/>
          <dgm:bulletEnabled/>
        </dgm:presLayoutVars>
      </dgm:prSet>
      <dgm:spPr/>
      <dgm:t>
        <a:bodyPr/>
        <a:lstStyle/>
        <a:p>
          <a:endParaRPr lang="en-US"/>
        </a:p>
      </dgm:t>
    </dgm:pt>
    <dgm:pt modelId="{2F64FC05-EE15-2549-9056-47D01C28F883}" type="pres">
      <dgm:prSet presAssocID="{AC1888E5-D1D8-4758-8351-B6E410429590}" presName="bottomLine" presStyleLbl="alignNode1" presStyleIdx="1" presStyleCnt="6">
        <dgm:presLayoutVars/>
      </dgm:prSet>
      <dgm:spPr/>
    </dgm:pt>
    <dgm:pt modelId="{39FF392B-6AAD-6847-9915-63BCF7AE24F2}" type="pres">
      <dgm:prSet presAssocID="{AC1888E5-D1D8-4758-8351-B6E410429590}" presName="nodeText" presStyleLbl="bgAccFollowNode1" presStyleIdx="0" presStyleCnt="3">
        <dgm:presLayoutVars>
          <dgm:bulletEnabled val="1"/>
        </dgm:presLayoutVars>
      </dgm:prSet>
      <dgm:spPr/>
      <dgm:t>
        <a:bodyPr/>
        <a:lstStyle/>
        <a:p>
          <a:endParaRPr lang="en-US"/>
        </a:p>
      </dgm:t>
    </dgm:pt>
    <dgm:pt modelId="{ADA5320A-3A6D-B347-9F8B-C571FEEF22A6}" type="pres">
      <dgm:prSet presAssocID="{0E7D36E2-AC30-4AFD-8192-6D1C1E854753}" presName="sibTrans" presStyleCnt="0"/>
      <dgm:spPr/>
    </dgm:pt>
    <dgm:pt modelId="{3ABCD51B-1144-2D48-9768-3568D62DFF31}" type="pres">
      <dgm:prSet presAssocID="{F134B019-55C0-4565-8051-7529C4586BEF}" presName="compositeNode" presStyleCnt="0">
        <dgm:presLayoutVars>
          <dgm:bulletEnabled val="1"/>
        </dgm:presLayoutVars>
      </dgm:prSet>
      <dgm:spPr/>
    </dgm:pt>
    <dgm:pt modelId="{AF5EC496-AE47-8941-B540-A7CAF32B8A7A}" type="pres">
      <dgm:prSet presAssocID="{F134B019-55C0-4565-8051-7529C4586BEF}" presName="bgRect" presStyleLbl="bgAccFollowNode1" presStyleIdx="1" presStyleCnt="3"/>
      <dgm:spPr/>
      <dgm:t>
        <a:bodyPr/>
        <a:lstStyle/>
        <a:p>
          <a:endParaRPr lang="en-US"/>
        </a:p>
      </dgm:t>
    </dgm:pt>
    <dgm:pt modelId="{ADD0B4BE-335E-984E-8427-929414BF66B9}" type="pres">
      <dgm:prSet presAssocID="{F7B86E4F-A603-451C-BB1D-D0422F2689BD}" presName="sibTransNodeCircle" presStyleLbl="alignNode1" presStyleIdx="2" presStyleCnt="6">
        <dgm:presLayoutVars>
          <dgm:chMax val="0"/>
          <dgm:bulletEnabled/>
        </dgm:presLayoutVars>
      </dgm:prSet>
      <dgm:spPr/>
      <dgm:t>
        <a:bodyPr/>
        <a:lstStyle/>
        <a:p>
          <a:endParaRPr lang="en-US"/>
        </a:p>
      </dgm:t>
    </dgm:pt>
    <dgm:pt modelId="{A8868E9C-FF8D-2A45-8511-720AEFBAF1C9}" type="pres">
      <dgm:prSet presAssocID="{F134B019-55C0-4565-8051-7529C4586BEF}" presName="bottomLine" presStyleLbl="alignNode1" presStyleIdx="3" presStyleCnt="6">
        <dgm:presLayoutVars/>
      </dgm:prSet>
      <dgm:spPr/>
    </dgm:pt>
    <dgm:pt modelId="{63F087E4-E997-EB48-AFC7-BF5D017FF9D4}" type="pres">
      <dgm:prSet presAssocID="{F134B019-55C0-4565-8051-7529C4586BEF}" presName="nodeText" presStyleLbl="bgAccFollowNode1" presStyleIdx="1" presStyleCnt="3">
        <dgm:presLayoutVars>
          <dgm:bulletEnabled val="1"/>
        </dgm:presLayoutVars>
      </dgm:prSet>
      <dgm:spPr/>
      <dgm:t>
        <a:bodyPr/>
        <a:lstStyle/>
        <a:p>
          <a:endParaRPr lang="en-US"/>
        </a:p>
      </dgm:t>
    </dgm:pt>
    <dgm:pt modelId="{9C01574C-06B5-B24E-9A71-DA94FF6ECE64}" type="pres">
      <dgm:prSet presAssocID="{F7B86E4F-A603-451C-BB1D-D0422F2689BD}" presName="sibTrans" presStyleCnt="0"/>
      <dgm:spPr/>
    </dgm:pt>
    <dgm:pt modelId="{45969CCE-1EEE-224E-93B2-B2A4E2FC6D89}" type="pres">
      <dgm:prSet presAssocID="{AEA09014-C3C1-4FB7-BC5E-3AC7D8E706C5}" presName="compositeNode" presStyleCnt="0">
        <dgm:presLayoutVars>
          <dgm:bulletEnabled val="1"/>
        </dgm:presLayoutVars>
      </dgm:prSet>
      <dgm:spPr/>
    </dgm:pt>
    <dgm:pt modelId="{5877B6F9-A62E-0743-AEA8-CF3880453BB6}" type="pres">
      <dgm:prSet presAssocID="{AEA09014-C3C1-4FB7-BC5E-3AC7D8E706C5}" presName="bgRect" presStyleLbl="bgAccFollowNode1" presStyleIdx="2" presStyleCnt="3"/>
      <dgm:spPr/>
      <dgm:t>
        <a:bodyPr/>
        <a:lstStyle/>
        <a:p>
          <a:endParaRPr lang="en-US"/>
        </a:p>
      </dgm:t>
    </dgm:pt>
    <dgm:pt modelId="{E06CB3E6-FDFB-8840-BD37-91A6449E1A9B}" type="pres">
      <dgm:prSet presAssocID="{14905229-2C16-4813-B5A3-0D2CF2492927}" presName="sibTransNodeCircle" presStyleLbl="alignNode1" presStyleIdx="4" presStyleCnt="6">
        <dgm:presLayoutVars>
          <dgm:chMax val="0"/>
          <dgm:bulletEnabled/>
        </dgm:presLayoutVars>
      </dgm:prSet>
      <dgm:spPr/>
      <dgm:t>
        <a:bodyPr/>
        <a:lstStyle/>
        <a:p>
          <a:endParaRPr lang="en-US"/>
        </a:p>
      </dgm:t>
    </dgm:pt>
    <dgm:pt modelId="{25708C44-691C-A440-BFFD-D48C8AEBC880}" type="pres">
      <dgm:prSet presAssocID="{AEA09014-C3C1-4FB7-BC5E-3AC7D8E706C5}" presName="bottomLine" presStyleLbl="alignNode1" presStyleIdx="5" presStyleCnt="6">
        <dgm:presLayoutVars/>
      </dgm:prSet>
      <dgm:spPr/>
    </dgm:pt>
    <dgm:pt modelId="{403B0592-1312-6340-82F0-8C949017B17F}" type="pres">
      <dgm:prSet presAssocID="{AEA09014-C3C1-4FB7-BC5E-3AC7D8E706C5}" presName="nodeText" presStyleLbl="bgAccFollowNode1" presStyleIdx="2" presStyleCnt="3">
        <dgm:presLayoutVars>
          <dgm:bulletEnabled val="1"/>
        </dgm:presLayoutVars>
      </dgm:prSet>
      <dgm:spPr/>
      <dgm:t>
        <a:bodyPr/>
        <a:lstStyle/>
        <a:p>
          <a:endParaRPr lang="en-US"/>
        </a:p>
      </dgm:t>
    </dgm:pt>
  </dgm:ptLst>
  <dgm:cxnLst>
    <dgm:cxn modelId="{4A010B08-89CB-034A-B090-6292E652C83E}" type="presOf" srcId="{F134B019-55C0-4565-8051-7529C4586BEF}" destId="{AF5EC496-AE47-8941-B540-A7CAF32B8A7A}" srcOrd="0" destOrd="0" presId="urn:microsoft.com/office/officeart/2016/7/layout/BasicLinearProcessNumbered"/>
    <dgm:cxn modelId="{EE114DE5-64ED-4CB5-AD2B-93F073F5C512}" srcId="{35ED1790-FDA4-4188-97DA-8DC786D2490F}" destId="{AC1888E5-D1D8-4758-8351-B6E410429590}" srcOrd="0" destOrd="0" parTransId="{16C81EEB-DA16-425E-ACA8-34722EB1789A}" sibTransId="{0E7D36E2-AC30-4AFD-8192-6D1C1E854753}"/>
    <dgm:cxn modelId="{BD346BBE-88BA-EB46-856A-7D820B22EC5C}" type="presOf" srcId="{14905229-2C16-4813-B5A3-0D2CF2492927}" destId="{E06CB3E6-FDFB-8840-BD37-91A6449E1A9B}" srcOrd="0" destOrd="0" presId="urn:microsoft.com/office/officeart/2016/7/layout/BasicLinearProcessNumbered"/>
    <dgm:cxn modelId="{B71145A7-FBA5-0A4D-AA11-276837BC8DF5}" type="presOf" srcId="{F7B86E4F-A603-451C-BB1D-D0422F2689BD}" destId="{ADD0B4BE-335E-984E-8427-929414BF66B9}" srcOrd="0" destOrd="0" presId="urn:microsoft.com/office/officeart/2016/7/layout/BasicLinearProcessNumbered"/>
    <dgm:cxn modelId="{39B869F2-4CBA-AD4A-AFE9-848B797F6CF3}" type="presOf" srcId="{AC1888E5-D1D8-4758-8351-B6E410429590}" destId="{02614C7F-FFB2-BB4F-ADCD-E47C51C99F2C}" srcOrd="0" destOrd="0" presId="urn:microsoft.com/office/officeart/2016/7/layout/BasicLinearProcessNumbered"/>
    <dgm:cxn modelId="{C9F18A75-03B3-EF45-AA5E-E6D122CFEF94}" type="presOf" srcId="{0E7D36E2-AC30-4AFD-8192-6D1C1E854753}" destId="{2C9B6AEF-2B8A-A147-B162-6F030A3D8839}" srcOrd="0" destOrd="0" presId="urn:microsoft.com/office/officeart/2016/7/layout/BasicLinearProcessNumbered"/>
    <dgm:cxn modelId="{EE72AE07-E84A-3841-8787-1DBD707F6D3A}" type="presOf" srcId="{35ED1790-FDA4-4188-97DA-8DC786D2490F}" destId="{B1978795-6B5C-B64A-89CE-D84FAC439D61}" srcOrd="0" destOrd="0" presId="urn:microsoft.com/office/officeart/2016/7/layout/BasicLinearProcessNumbered"/>
    <dgm:cxn modelId="{0B3D3997-55B6-4D12-96D3-10CAD5871E79}" srcId="{35ED1790-FDA4-4188-97DA-8DC786D2490F}" destId="{F134B019-55C0-4565-8051-7529C4586BEF}" srcOrd="1" destOrd="0" parTransId="{550DFC2E-9800-48A9-A74F-102F571A4C18}" sibTransId="{F7B86E4F-A603-451C-BB1D-D0422F2689BD}"/>
    <dgm:cxn modelId="{F84CA435-F417-5B41-8CCB-E19F67C27498}" type="presOf" srcId="{F134B019-55C0-4565-8051-7529C4586BEF}" destId="{63F087E4-E997-EB48-AFC7-BF5D017FF9D4}" srcOrd="1" destOrd="0" presId="urn:microsoft.com/office/officeart/2016/7/layout/BasicLinearProcessNumbered"/>
    <dgm:cxn modelId="{F9C585CC-8568-4112-8338-8900021A6866}" srcId="{35ED1790-FDA4-4188-97DA-8DC786D2490F}" destId="{AEA09014-C3C1-4FB7-BC5E-3AC7D8E706C5}" srcOrd="2" destOrd="0" parTransId="{D07B8252-B9B5-4D49-B358-B3FA13A64219}" sibTransId="{14905229-2C16-4813-B5A3-0D2CF2492927}"/>
    <dgm:cxn modelId="{53E4129E-23D7-5E48-9A36-20589A20FD58}" type="presOf" srcId="{AEA09014-C3C1-4FB7-BC5E-3AC7D8E706C5}" destId="{403B0592-1312-6340-82F0-8C949017B17F}" srcOrd="1" destOrd="0" presId="urn:microsoft.com/office/officeart/2016/7/layout/BasicLinearProcessNumbered"/>
    <dgm:cxn modelId="{522C9DDE-3753-0D45-A6C7-CF7BE8B95585}" type="presOf" srcId="{AC1888E5-D1D8-4758-8351-B6E410429590}" destId="{39FF392B-6AAD-6847-9915-63BCF7AE24F2}" srcOrd="1" destOrd="0" presId="urn:microsoft.com/office/officeart/2016/7/layout/BasicLinearProcessNumbered"/>
    <dgm:cxn modelId="{955A7A29-CB63-1847-97E9-C8EAC1E3307D}" type="presOf" srcId="{AEA09014-C3C1-4FB7-BC5E-3AC7D8E706C5}" destId="{5877B6F9-A62E-0743-AEA8-CF3880453BB6}" srcOrd="0" destOrd="0" presId="urn:microsoft.com/office/officeart/2016/7/layout/BasicLinearProcessNumbered"/>
    <dgm:cxn modelId="{605A02DC-F22F-004A-A9BC-C856F2BEC510}" type="presParOf" srcId="{B1978795-6B5C-B64A-89CE-D84FAC439D61}" destId="{3556E50F-7E43-C44F-A37D-9EC38B4A85FA}" srcOrd="0" destOrd="0" presId="urn:microsoft.com/office/officeart/2016/7/layout/BasicLinearProcessNumbered"/>
    <dgm:cxn modelId="{E7DBF98F-5BC9-B34C-BB3B-CE7CF528D489}" type="presParOf" srcId="{3556E50F-7E43-C44F-A37D-9EC38B4A85FA}" destId="{02614C7F-FFB2-BB4F-ADCD-E47C51C99F2C}" srcOrd="0" destOrd="0" presId="urn:microsoft.com/office/officeart/2016/7/layout/BasicLinearProcessNumbered"/>
    <dgm:cxn modelId="{17D44061-ECB3-A243-BEF5-BDDEEAB38A55}" type="presParOf" srcId="{3556E50F-7E43-C44F-A37D-9EC38B4A85FA}" destId="{2C9B6AEF-2B8A-A147-B162-6F030A3D8839}" srcOrd="1" destOrd="0" presId="urn:microsoft.com/office/officeart/2016/7/layout/BasicLinearProcessNumbered"/>
    <dgm:cxn modelId="{64B11D66-19D4-6E4D-BEC3-0A1515F0F4C5}" type="presParOf" srcId="{3556E50F-7E43-C44F-A37D-9EC38B4A85FA}" destId="{2F64FC05-EE15-2549-9056-47D01C28F883}" srcOrd="2" destOrd="0" presId="urn:microsoft.com/office/officeart/2016/7/layout/BasicLinearProcessNumbered"/>
    <dgm:cxn modelId="{F02EA28A-611D-4647-898B-464483AA1226}" type="presParOf" srcId="{3556E50F-7E43-C44F-A37D-9EC38B4A85FA}" destId="{39FF392B-6AAD-6847-9915-63BCF7AE24F2}" srcOrd="3" destOrd="0" presId="urn:microsoft.com/office/officeart/2016/7/layout/BasicLinearProcessNumbered"/>
    <dgm:cxn modelId="{18ECC965-5C7C-CE4A-AE4D-60FE566B450E}" type="presParOf" srcId="{B1978795-6B5C-B64A-89CE-D84FAC439D61}" destId="{ADA5320A-3A6D-B347-9F8B-C571FEEF22A6}" srcOrd="1" destOrd="0" presId="urn:microsoft.com/office/officeart/2016/7/layout/BasicLinearProcessNumbered"/>
    <dgm:cxn modelId="{10887272-849B-BB4D-8A86-EEFC001846C8}" type="presParOf" srcId="{B1978795-6B5C-B64A-89CE-D84FAC439D61}" destId="{3ABCD51B-1144-2D48-9768-3568D62DFF31}" srcOrd="2" destOrd="0" presId="urn:microsoft.com/office/officeart/2016/7/layout/BasicLinearProcessNumbered"/>
    <dgm:cxn modelId="{B50C76A9-BA63-8E42-A5B8-7B08D13F412E}" type="presParOf" srcId="{3ABCD51B-1144-2D48-9768-3568D62DFF31}" destId="{AF5EC496-AE47-8941-B540-A7CAF32B8A7A}" srcOrd="0" destOrd="0" presId="urn:microsoft.com/office/officeart/2016/7/layout/BasicLinearProcessNumbered"/>
    <dgm:cxn modelId="{4DAECAF1-FF9E-D742-8F92-0F4C4A5F0D30}" type="presParOf" srcId="{3ABCD51B-1144-2D48-9768-3568D62DFF31}" destId="{ADD0B4BE-335E-984E-8427-929414BF66B9}" srcOrd="1" destOrd="0" presId="urn:microsoft.com/office/officeart/2016/7/layout/BasicLinearProcessNumbered"/>
    <dgm:cxn modelId="{F0735608-E436-F245-93E2-E4AB6B8FB610}" type="presParOf" srcId="{3ABCD51B-1144-2D48-9768-3568D62DFF31}" destId="{A8868E9C-FF8D-2A45-8511-720AEFBAF1C9}" srcOrd="2" destOrd="0" presId="urn:microsoft.com/office/officeart/2016/7/layout/BasicLinearProcessNumbered"/>
    <dgm:cxn modelId="{B2969F31-1C83-0F4A-8651-70B41FE3B51F}" type="presParOf" srcId="{3ABCD51B-1144-2D48-9768-3568D62DFF31}" destId="{63F087E4-E997-EB48-AFC7-BF5D017FF9D4}" srcOrd="3" destOrd="0" presId="urn:microsoft.com/office/officeart/2016/7/layout/BasicLinearProcessNumbered"/>
    <dgm:cxn modelId="{E3F6C9B8-E0B7-CF4D-9A10-FD1F67768242}" type="presParOf" srcId="{B1978795-6B5C-B64A-89CE-D84FAC439D61}" destId="{9C01574C-06B5-B24E-9A71-DA94FF6ECE64}" srcOrd="3" destOrd="0" presId="urn:microsoft.com/office/officeart/2016/7/layout/BasicLinearProcessNumbered"/>
    <dgm:cxn modelId="{96525F84-AF58-7F4A-BB2F-806D94C066FC}" type="presParOf" srcId="{B1978795-6B5C-B64A-89CE-D84FAC439D61}" destId="{45969CCE-1EEE-224E-93B2-B2A4E2FC6D89}" srcOrd="4" destOrd="0" presId="urn:microsoft.com/office/officeart/2016/7/layout/BasicLinearProcessNumbered"/>
    <dgm:cxn modelId="{C6D7A402-0E87-DD4B-90EA-5C1AC4E828B2}" type="presParOf" srcId="{45969CCE-1EEE-224E-93B2-B2A4E2FC6D89}" destId="{5877B6F9-A62E-0743-AEA8-CF3880453BB6}" srcOrd="0" destOrd="0" presId="urn:microsoft.com/office/officeart/2016/7/layout/BasicLinearProcessNumbered"/>
    <dgm:cxn modelId="{D3439BA0-6544-FE41-BC96-18B00C3C9F5E}" type="presParOf" srcId="{45969CCE-1EEE-224E-93B2-B2A4E2FC6D89}" destId="{E06CB3E6-FDFB-8840-BD37-91A6449E1A9B}" srcOrd="1" destOrd="0" presId="urn:microsoft.com/office/officeart/2016/7/layout/BasicLinearProcessNumbered"/>
    <dgm:cxn modelId="{676E3111-B180-9B4C-AAAF-19589508E5D4}" type="presParOf" srcId="{45969CCE-1EEE-224E-93B2-B2A4E2FC6D89}" destId="{25708C44-691C-A440-BFFD-D48C8AEBC880}" srcOrd="2" destOrd="0" presId="urn:microsoft.com/office/officeart/2016/7/layout/BasicLinearProcessNumbered"/>
    <dgm:cxn modelId="{10F62A2C-B585-5C4D-AB14-E39D162CF00E}" type="presParOf" srcId="{45969CCE-1EEE-224E-93B2-B2A4E2FC6D89}" destId="{403B0592-1312-6340-82F0-8C949017B17F}"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3F2F8-4228-754E-A625-0BB5DDDF2F4D}">
      <dsp:nvSpPr>
        <dsp:cNvPr id="0" name=""/>
        <dsp:cNvSpPr/>
      </dsp:nvSpPr>
      <dsp:spPr>
        <a:xfrm>
          <a:off x="3006" y="0"/>
          <a:ext cx="2385020" cy="310197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5945" tIns="330200" rIns="185945" bIns="330200" numCol="1" spcCol="1270" anchor="t" anchorCtr="0">
          <a:noAutofit/>
        </a:bodyPr>
        <a:lstStyle/>
        <a:p>
          <a:pPr lvl="0" algn="l" defTabSz="577850">
            <a:lnSpc>
              <a:spcPct val="90000"/>
            </a:lnSpc>
            <a:spcBef>
              <a:spcPct val="0"/>
            </a:spcBef>
            <a:spcAft>
              <a:spcPct val="35000"/>
            </a:spcAft>
          </a:pPr>
          <a:r>
            <a:rPr lang="en-US" sz="1300" kern="1200" dirty="0" smtClean="0"/>
            <a:t>Electricity usage data is increasingly becoming available due to smart meter technology implementations.  </a:t>
          </a:r>
        </a:p>
      </dsp:txBody>
      <dsp:txXfrm>
        <a:off x="3006" y="1178750"/>
        <a:ext cx="2385020" cy="1861185"/>
      </dsp:txXfrm>
    </dsp:sp>
    <dsp:sp modelId="{AE609BCE-7154-F14F-A3E0-11E78AA2C8EB}">
      <dsp:nvSpPr>
        <dsp:cNvPr id="0" name=""/>
        <dsp:cNvSpPr/>
      </dsp:nvSpPr>
      <dsp:spPr>
        <a:xfrm>
          <a:off x="730220" y="310197"/>
          <a:ext cx="930592" cy="930592"/>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53" tIns="12700" rIns="72553" bIns="12700" numCol="1" spcCol="1270" anchor="ctr" anchorCtr="0">
          <a:noAutofit/>
        </a:bodyPr>
        <a:lstStyle/>
        <a:p>
          <a:pPr lvl="0" algn="ctr" defTabSz="2089150">
            <a:lnSpc>
              <a:spcPct val="90000"/>
            </a:lnSpc>
            <a:spcBef>
              <a:spcPct val="0"/>
            </a:spcBef>
            <a:spcAft>
              <a:spcPct val="35000"/>
            </a:spcAft>
          </a:pPr>
          <a:r>
            <a:rPr lang="en-US" sz="4700" kern="1200"/>
            <a:t>1</a:t>
          </a:r>
        </a:p>
      </dsp:txBody>
      <dsp:txXfrm>
        <a:off x="866502" y="446479"/>
        <a:ext cx="658028" cy="658028"/>
      </dsp:txXfrm>
    </dsp:sp>
    <dsp:sp modelId="{5D06CEBB-C5E9-B24E-A225-3F3ECA5DC5B5}">
      <dsp:nvSpPr>
        <dsp:cNvPr id="0" name=""/>
        <dsp:cNvSpPr/>
      </dsp:nvSpPr>
      <dsp:spPr>
        <a:xfrm>
          <a:off x="3006" y="3101903"/>
          <a:ext cx="2385020"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F287FE-93BE-B34C-BAED-2DDFF822D445}">
      <dsp:nvSpPr>
        <dsp:cNvPr id="0" name=""/>
        <dsp:cNvSpPr/>
      </dsp:nvSpPr>
      <dsp:spPr>
        <a:xfrm>
          <a:off x="2626528" y="0"/>
          <a:ext cx="2385020" cy="310197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5945" tIns="330200" rIns="185945" bIns="330200" numCol="1" spcCol="1270" anchor="t" anchorCtr="0">
          <a:noAutofit/>
        </a:bodyPr>
        <a:lstStyle/>
        <a:p>
          <a:pPr lvl="0" algn="l" defTabSz="577850">
            <a:lnSpc>
              <a:spcPct val="90000"/>
            </a:lnSpc>
            <a:spcBef>
              <a:spcPct val="0"/>
            </a:spcBef>
            <a:spcAft>
              <a:spcPct val="35000"/>
            </a:spcAft>
          </a:pPr>
          <a:r>
            <a:rPr lang="en-US" sz="1300" kern="1200" dirty="0" smtClean="0"/>
            <a:t>An customer’s hourly energy usage profile – a series of energy (kWh) as a function of time – is time‐series data that can reveal a lot about energy efficiency. </a:t>
          </a:r>
          <a:endParaRPr lang="en-US" sz="1300" kern="1200" dirty="0"/>
        </a:p>
      </dsp:txBody>
      <dsp:txXfrm>
        <a:off x="2626528" y="1178750"/>
        <a:ext cx="2385020" cy="1861185"/>
      </dsp:txXfrm>
    </dsp:sp>
    <dsp:sp modelId="{21FD1797-0B90-5B4B-B2F3-A4710E17294F}">
      <dsp:nvSpPr>
        <dsp:cNvPr id="0" name=""/>
        <dsp:cNvSpPr/>
      </dsp:nvSpPr>
      <dsp:spPr>
        <a:xfrm>
          <a:off x="3353742" y="310197"/>
          <a:ext cx="930592" cy="930592"/>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53" tIns="12700" rIns="72553" bIns="12700" numCol="1" spcCol="1270" anchor="ctr" anchorCtr="0">
          <a:noAutofit/>
        </a:bodyPr>
        <a:lstStyle/>
        <a:p>
          <a:pPr lvl="0" algn="ctr" defTabSz="2089150">
            <a:lnSpc>
              <a:spcPct val="90000"/>
            </a:lnSpc>
            <a:spcBef>
              <a:spcPct val="0"/>
            </a:spcBef>
            <a:spcAft>
              <a:spcPct val="35000"/>
            </a:spcAft>
          </a:pPr>
          <a:r>
            <a:rPr lang="en-US" sz="4700" kern="1200"/>
            <a:t>2</a:t>
          </a:r>
        </a:p>
      </dsp:txBody>
      <dsp:txXfrm>
        <a:off x="3490024" y="446479"/>
        <a:ext cx="658028" cy="658028"/>
      </dsp:txXfrm>
    </dsp:sp>
    <dsp:sp modelId="{F1387C4B-BA93-0F48-BC40-354E5544F00A}">
      <dsp:nvSpPr>
        <dsp:cNvPr id="0" name=""/>
        <dsp:cNvSpPr/>
      </dsp:nvSpPr>
      <dsp:spPr>
        <a:xfrm>
          <a:off x="2626528" y="3101903"/>
          <a:ext cx="2385020"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6E0590-46CD-4642-862F-915111FDD008}">
      <dsp:nvSpPr>
        <dsp:cNvPr id="0" name=""/>
        <dsp:cNvSpPr/>
      </dsp:nvSpPr>
      <dsp:spPr>
        <a:xfrm>
          <a:off x="5250051" y="0"/>
          <a:ext cx="2385020" cy="310197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5945" tIns="330200" rIns="185945" bIns="330200" numCol="1" spcCol="1270" anchor="t" anchorCtr="0">
          <a:noAutofit/>
        </a:bodyPr>
        <a:lstStyle/>
        <a:p>
          <a:pPr lvl="0" algn="l" defTabSz="577850">
            <a:lnSpc>
              <a:spcPct val="90000"/>
            </a:lnSpc>
            <a:spcBef>
              <a:spcPct val="0"/>
            </a:spcBef>
            <a:spcAft>
              <a:spcPct val="35000"/>
            </a:spcAft>
          </a:pPr>
          <a:r>
            <a:rPr lang="en-US" sz="1300" kern="1200" dirty="0"/>
            <a:t>Grouping customer electricity accounts based on usage profiles allows for the comparison and contrasting of those with similar energy usage patterns. </a:t>
          </a:r>
        </a:p>
      </dsp:txBody>
      <dsp:txXfrm>
        <a:off x="5250051" y="1178750"/>
        <a:ext cx="2385020" cy="1861185"/>
      </dsp:txXfrm>
    </dsp:sp>
    <dsp:sp modelId="{4BDB0DBA-C085-EB48-8F7E-F246E645A53C}">
      <dsp:nvSpPr>
        <dsp:cNvPr id="0" name=""/>
        <dsp:cNvSpPr/>
      </dsp:nvSpPr>
      <dsp:spPr>
        <a:xfrm>
          <a:off x="5977264" y="310197"/>
          <a:ext cx="930592" cy="930592"/>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53" tIns="12700" rIns="72553" bIns="12700" numCol="1" spcCol="1270" anchor="ctr" anchorCtr="0">
          <a:noAutofit/>
        </a:bodyPr>
        <a:lstStyle/>
        <a:p>
          <a:pPr lvl="0" algn="ctr" defTabSz="2089150">
            <a:lnSpc>
              <a:spcPct val="90000"/>
            </a:lnSpc>
            <a:spcBef>
              <a:spcPct val="0"/>
            </a:spcBef>
            <a:spcAft>
              <a:spcPct val="35000"/>
            </a:spcAft>
          </a:pPr>
          <a:r>
            <a:rPr lang="en-US" sz="4700" kern="1200"/>
            <a:t>3</a:t>
          </a:r>
        </a:p>
      </dsp:txBody>
      <dsp:txXfrm>
        <a:off x="6113546" y="446479"/>
        <a:ext cx="658028" cy="658028"/>
      </dsp:txXfrm>
    </dsp:sp>
    <dsp:sp modelId="{46DF83E2-B7D3-7242-9B8B-C21A6BE54EEA}">
      <dsp:nvSpPr>
        <dsp:cNvPr id="0" name=""/>
        <dsp:cNvSpPr/>
      </dsp:nvSpPr>
      <dsp:spPr>
        <a:xfrm>
          <a:off x="5250051" y="3101903"/>
          <a:ext cx="2385020"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3B3191-91F6-E147-9B12-E15A6808A158}">
      <dsp:nvSpPr>
        <dsp:cNvPr id="0" name=""/>
        <dsp:cNvSpPr/>
      </dsp:nvSpPr>
      <dsp:spPr>
        <a:xfrm>
          <a:off x="7873573" y="0"/>
          <a:ext cx="2385020" cy="310197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5945" tIns="330200" rIns="185945" bIns="330200" numCol="1" spcCol="1270" anchor="t" anchorCtr="0">
          <a:noAutofit/>
        </a:bodyPr>
        <a:lstStyle/>
        <a:p>
          <a:pPr lvl="0" algn="l" defTabSz="577850">
            <a:lnSpc>
              <a:spcPct val="90000"/>
            </a:lnSpc>
            <a:spcBef>
              <a:spcPct val="0"/>
            </a:spcBef>
            <a:spcAft>
              <a:spcPct val="35000"/>
            </a:spcAft>
          </a:pPr>
          <a:r>
            <a:rPr lang="en-US" sz="1300" kern="1200" dirty="0"/>
            <a:t>The prediction of </a:t>
          </a:r>
          <a:r>
            <a:rPr lang="en-US" sz="1300" kern="1200" dirty="0" smtClean="0"/>
            <a:t>accurate hourly </a:t>
          </a:r>
          <a:r>
            <a:rPr lang="en-US" sz="1300" kern="1200" dirty="0"/>
            <a:t>electricity usage is of great economical interest</a:t>
          </a:r>
        </a:p>
      </dsp:txBody>
      <dsp:txXfrm>
        <a:off x="7873573" y="1178750"/>
        <a:ext cx="2385020" cy="1861185"/>
      </dsp:txXfrm>
    </dsp:sp>
    <dsp:sp modelId="{7E003DAA-B866-7348-B825-5FF199DA15C7}">
      <dsp:nvSpPr>
        <dsp:cNvPr id="0" name=""/>
        <dsp:cNvSpPr/>
      </dsp:nvSpPr>
      <dsp:spPr>
        <a:xfrm>
          <a:off x="8600787" y="310197"/>
          <a:ext cx="930592" cy="930592"/>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53" tIns="12700" rIns="72553" bIns="12700" numCol="1" spcCol="1270" anchor="ctr" anchorCtr="0">
          <a:noAutofit/>
        </a:bodyPr>
        <a:lstStyle/>
        <a:p>
          <a:pPr lvl="0" algn="ctr" defTabSz="2089150">
            <a:lnSpc>
              <a:spcPct val="90000"/>
            </a:lnSpc>
            <a:spcBef>
              <a:spcPct val="0"/>
            </a:spcBef>
            <a:spcAft>
              <a:spcPct val="35000"/>
            </a:spcAft>
          </a:pPr>
          <a:r>
            <a:rPr lang="en-US" sz="4700" kern="1200"/>
            <a:t>4</a:t>
          </a:r>
        </a:p>
      </dsp:txBody>
      <dsp:txXfrm>
        <a:off x="8737069" y="446479"/>
        <a:ext cx="658028" cy="658028"/>
      </dsp:txXfrm>
    </dsp:sp>
    <dsp:sp modelId="{6BC73078-CEDC-2648-80EF-3F0174B14779}">
      <dsp:nvSpPr>
        <dsp:cNvPr id="0" name=""/>
        <dsp:cNvSpPr/>
      </dsp:nvSpPr>
      <dsp:spPr>
        <a:xfrm>
          <a:off x="7873573" y="3101903"/>
          <a:ext cx="2385020" cy="7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533DF-51FB-9B41-B629-6FB147A435CC}">
      <dsp:nvSpPr>
        <dsp:cNvPr id="0" name=""/>
        <dsp:cNvSpPr/>
      </dsp:nvSpPr>
      <dsp:spPr>
        <a:xfrm>
          <a:off x="238000" y="992"/>
          <a:ext cx="4193827" cy="2663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8E78AC-1D79-2540-B7BF-B205D561C4D7}">
      <dsp:nvSpPr>
        <dsp:cNvPr id="0" name=""/>
        <dsp:cNvSpPr/>
      </dsp:nvSpPr>
      <dsp:spPr>
        <a:xfrm>
          <a:off x="703981" y="443674"/>
          <a:ext cx="4193827" cy="26630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Identify patterns in residential customer electricity hourly usage and group customers based on similar usage profiles.  Identify customers to target for energy efficiency programs </a:t>
          </a:r>
        </a:p>
      </dsp:txBody>
      <dsp:txXfrm>
        <a:off x="781980" y="521673"/>
        <a:ext cx="4037829" cy="2507082"/>
      </dsp:txXfrm>
    </dsp:sp>
    <dsp:sp modelId="{55C6C104-11DA-A644-B3DC-2742A501CDBA}">
      <dsp:nvSpPr>
        <dsp:cNvPr id="0" name=""/>
        <dsp:cNvSpPr/>
      </dsp:nvSpPr>
      <dsp:spPr>
        <a:xfrm>
          <a:off x="5363790" y="992"/>
          <a:ext cx="4193827" cy="26630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3695E4-BB47-564A-B1B9-DA8004C33F45}">
      <dsp:nvSpPr>
        <dsp:cNvPr id="0" name=""/>
        <dsp:cNvSpPr/>
      </dsp:nvSpPr>
      <dsp:spPr>
        <a:xfrm>
          <a:off x="5829771" y="443674"/>
          <a:ext cx="4193827" cy="266308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a:t>Current method to forecast a customer’s residential electricity usage is error-prone and could be more accurate.  The goal is to predict individual residential electricity hourly usage day ahead more accurately than the current benchmark method.</a:t>
          </a:r>
        </a:p>
      </dsp:txBody>
      <dsp:txXfrm>
        <a:off x="5907770" y="521673"/>
        <a:ext cx="4037829" cy="25070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236E44-E71E-734B-AD41-C220C99EA9CC}">
      <dsp:nvSpPr>
        <dsp:cNvPr id="0" name=""/>
        <dsp:cNvSpPr/>
      </dsp:nvSpPr>
      <dsp:spPr>
        <a:xfrm>
          <a:off x="3507" y="224575"/>
          <a:ext cx="1898997" cy="2658596"/>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053" tIns="330200" rIns="148053" bIns="330200" numCol="1" spcCol="1270" anchor="t" anchorCtr="0">
          <a:noAutofit/>
        </a:bodyPr>
        <a:lstStyle/>
        <a:p>
          <a:pPr lvl="0" algn="l" defTabSz="711200">
            <a:lnSpc>
              <a:spcPct val="90000"/>
            </a:lnSpc>
            <a:spcBef>
              <a:spcPct val="0"/>
            </a:spcBef>
            <a:spcAft>
              <a:spcPct val="35000"/>
            </a:spcAft>
          </a:pPr>
          <a:r>
            <a:rPr lang="en-US" sz="1600" kern="1200"/>
            <a:t>Explore the hourly usage data</a:t>
          </a:r>
        </a:p>
      </dsp:txBody>
      <dsp:txXfrm>
        <a:off x="3507" y="1234842"/>
        <a:ext cx="1898997" cy="1595157"/>
      </dsp:txXfrm>
    </dsp:sp>
    <dsp:sp modelId="{2EB7A3DA-3613-3146-A468-3827857EE139}">
      <dsp:nvSpPr>
        <dsp:cNvPr id="0" name=""/>
        <dsp:cNvSpPr/>
      </dsp:nvSpPr>
      <dsp:spPr>
        <a:xfrm>
          <a:off x="554216" y="490435"/>
          <a:ext cx="797578" cy="79757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182" tIns="12700" rIns="62182" bIns="12700" numCol="1" spcCol="1270" anchor="ctr" anchorCtr="0">
          <a:noAutofit/>
        </a:bodyPr>
        <a:lstStyle/>
        <a:p>
          <a:pPr lvl="0" algn="ctr" defTabSz="1778000">
            <a:lnSpc>
              <a:spcPct val="90000"/>
            </a:lnSpc>
            <a:spcBef>
              <a:spcPct val="0"/>
            </a:spcBef>
            <a:spcAft>
              <a:spcPct val="35000"/>
            </a:spcAft>
          </a:pPr>
          <a:r>
            <a:rPr lang="en-US" sz="4000" kern="1200"/>
            <a:t>1</a:t>
          </a:r>
        </a:p>
      </dsp:txBody>
      <dsp:txXfrm>
        <a:off x="671019" y="607238"/>
        <a:ext cx="563972" cy="563972"/>
      </dsp:txXfrm>
    </dsp:sp>
    <dsp:sp modelId="{808A6E71-D1E0-8E4F-8364-6B765B7F8760}">
      <dsp:nvSpPr>
        <dsp:cNvPr id="0" name=""/>
        <dsp:cNvSpPr/>
      </dsp:nvSpPr>
      <dsp:spPr>
        <a:xfrm>
          <a:off x="3507" y="2883100"/>
          <a:ext cx="18989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235502-0228-3D45-9A08-6E4006C9C187}">
      <dsp:nvSpPr>
        <dsp:cNvPr id="0" name=""/>
        <dsp:cNvSpPr/>
      </dsp:nvSpPr>
      <dsp:spPr>
        <a:xfrm>
          <a:off x="2092404" y="224575"/>
          <a:ext cx="1898997" cy="2658596"/>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053" tIns="330200" rIns="148053" bIns="330200" numCol="1" spcCol="1270" anchor="t" anchorCtr="0">
          <a:noAutofit/>
        </a:bodyPr>
        <a:lstStyle/>
        <a:p>
          <a:pPr lvl="0" algn="l" defTabSz="711200">
            <a:lnSpc>
              <a:spcPct val="90000"/>
            </a:lnSpc>
            <a:spcBef>
              <a:spcPct val="0"/>
            </a:spcBef>
            <a:spcAft>
              <a:spcPct val="35000"/>
            </a:spcAft>
          </a:pPr>
          <a:r>
            <a:rPr lang="en-US" sz="1600" kern="1200"/>
            <a:t>Aggregate by season and hour of the day</a:t>
          </a:r>
        </a:p>
      </dsp:txBody>
      <dsp:txXfrm>
        <a:off x="2092404" y="1234842"/>
        <a:ext cx="1898997" cy="1595157"/>
      </dsp:txXfrm>
    </dsp:sp>
    <dsp:sp modelId="{2CFBF8E0-B0B9-FA45-8D60-D8F06378369E}">
      <dsp:nvSpPr>
        <dsp:cNvPr id="0" name=""/>
        <dsp:cNvSpPr/>
      </dsp:nvSpPr>
      <dsp:spPr>
        <a:xfrm>
          <a:off x="2643113" y="490435"/>
          <a:ext cx="797578" cy="79757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182" tIns="12700" rIns="62182" bIns="12700" numCol="1" spcCol="1270" anchor="ctr" anchorCtr="0">
          <a:noAutofit/>
        </a:bodyPr>
        <a:lstStyle/>
        <a:p>
          <a:pPr lvl="0" algn="ctr" defTabSz="1778000">
            <a:lnSpc>
              <a:spcPct val="90000"/>
            </a:lnSpc>
            <a:spcBef>
              <a:spcPct val="0"/>
            </a:spcBef>
            <a:spcAft>
              <a:spcPct val="35000"/>
            </a:spcAft>
          </a:pPr>
          <a:r>
            <a:rPr lang="en-US" sz="4000" kern="1200"/>
            <a:t>2</a:t>
          </a:r>
        </a:p>
      </dsp:txBody>
      <dsp:txXfrm>
        <a:off x="2759916" y="607238"/>
        <a:ext cx="563972" cy="563972"/>
      </dsp:txXfrm>
    </dsp:sp>
    <dsp:sp modelId="{6C9E9B54-A543-AC4A-8D72-9F3A26876419}">
      <dsp:nvSpPr>
        <dsp:cNvPr id="0" name=""/>
        <dsp:cNvSpPr/>
      </dsp:nvSpPr>
      <dsp:spPr>
        <a:xfrm>
          <a:off x="2092404" y="2883100"/>
          <a:ext cx="18989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40F17D-0E43-4F4C-89D8-09F6B500ACDF}">
      <dsp:nvSpPr>
        <dsp:cNvPr id="0" name=""/>
        <dsp:cNvSpPr/>
      </dsp:nvSpPr>
      <dsp:spPr>
        <a:xfrm>
          <a:off x="4181301" y="224575"/>
          <a:ext cx="1898997" cy="2658596"/>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053" tIns="330200" rIns="148053" bIns="330200" numCol="1" spcCol="1270" anchor="t" anchorCtr="0">
          <a:noAutofit/>
        </a:bodyPr>
        <a:lstStyle/>
        <a:p>
          <a:pPr lvl="0" algn="l" defTabSz="711200">
            <a:lnSpc>
              <a:spcPct val="90000"/>
            </a:lnSpc>
            <a:spcBef>
              <a:spcPct val="0"/>
            </a:spcBef>
            <a:spcAft>
              <a:spcPct val="35000"/>
            </a:spcAft>
          </a:pPr>
          <a:r>
            <a:rPr lang="en-US" sz="1600" kern="1200"/>
            <a:t>Group/cluster accounts by similar usage profile</a:t>
          </a:r>
        </a:p>
      </dsp:txBody>
      <dsp:txXfrm>
        <a:off x="4181301" y="1234842"/>
        <a:ext cx="1898997" cy="1595157"/>
      </dsp:txXfrm>
    </dsp:sp>
    <dsp:sp modelId="{C477FFC9-B6CB-FD45-BC83-22AD02D6CFDB}">
      <dsp:nvSpPr>
        <dsp:cNvPr id="0" name=""/>
        <dsp:cNvSpPr/>
      </dsp:nvSpPr>
      <dsp:spPr>
        <a:xfrm>
          <a:off x="4732010" y="490435"/>
          <a:ext cx="797578" cy="79757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182" tIns="12700" rIns="62182" bIns="12700" numCol="1" spcCol="1270" anchor="ctr" anchorCtr="0">
          <a:noAutofit/>
        </a:bodyPr>
        <a:lstStyle/>
        <a:p>
          <a:pPr lvl="0" algn="ctr" defTabSz="1778000">
            <a:lnSpc>
              <a:spcPct val="90000"/>
            </a:lnSpc>
            <a:spcBef>
              <a:spcPct val="0"/>
            </a:spcBef>
            <a:spcAft>
              <a:spcPct val="35000"/>
            </a:spcAft>
          </a:pPr>
          <a:r>
            <a:rPr lang="en-US" sz="4000" kern="1200"/>
            <a:t>3</a:t>
          </a:r>
        </a:p>
      </dsp:txBody>
      <dsp:txXfrm>
        <a:off x="4848813" y="607238"/>
        <a:ext cx="563972" cy="563972"/>
      </dsp:txXfrm>
    </dsp:sp>
    <dsp:sp modelId="{140FDC4A-30FE-FF43-BD0A-B5E50A5E9FA4}">
      <dsp:nvSpPr>
        <dsp:cNvPr id="0" name=""/>
        <dsp:cNvSpPr/>
      </dsp:nvSpPr>
      <dsp:spPr>
        <a:xfrm>
          <a:off x="4181301" y="2883100"/>
          <a:ext cx="18989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95057E-2F0D-C94A-BFD7-7CB20A82AFA7}">
      <dsp:nvSpPr>
        <dsp:cNvPr id="0" name=""/>
        <dsp:cNvSpPr/>
      </dsp:nvSpPr>
      <dsp:spPr>
        <a:xfrm>
          <a:off x="6270198" y="224575"/>
          <a:ext cx="1898997" cy="2658596"/>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053" tIns="330200" rIns="148053" bIns="330200" numCol="1" spcCol="1270" anchor="t" anchorCtr="0">
          <a:noAutofit/>
        </a:bodyPr>
        <a:lstStyle/>
        <a:p>
          <a:pPr lvl="0" algn="l" defTabSz="711200">
            <a:lnSpc>
              <a:spcPct val="90000"/>
            </a:lnSpc>
            <a:spcBef>
              <a:spcPct val="0"/>
            </a:spcBef>
            <a:spcAft>
              <a:spcPct val="35000"/>
            </a:spcAft>
          </a:pPr>
          <a:r>
            <a:rPr lang="en-US" sz="1600" kern="1200"/>
            <a:t>Identify customers using excessive electricity during peak hours</a:t>
          </a:r>
        </a:p>
      </dsp:txBody>
      <dsp:txXfrm>
        <a:off x="6270198" y="1234842"/>
        <a:ext cx="1898997" cy="1595157"/>
      </dsp:txXfrm>
    </dsp:sp>
    <dsp:sp modelId="{BEFB4CDB-A808-6C4D-A733-A542D95F68F4}">
      <dsp:nvSpPr>
        <dsp:cNvPr id="0" name=""/>
        <dsp:cNvSpPr/>
      </dsp:nvSpPr>
      <dsp:spPr>
        <a:xfrm>
          <a:off x="6820907" y="490435"/>
          <a:ext cx="797578" cy="79757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182" tIns="12700" rIns="62182" bIns="12700" numCol="1" spcCol="1270" anchor="ctr" anchorCtr="0">
          <a:noAutofit/>
        </a:bodyPr>
        <a:lstStyle/>
        <a:p>
          <a:pPr lvl="0" algn="ctr" defTabSz="1778000">
            <a:lnSpc>
              <a:spcPct val="90000"/>
            </a:lnSpc>
            <a:spcBef>
              <a:spcPct val="0"/>
            </a:spcBef>
            <a:spcAft>
              <a:spcPct val="35000"/>
            </a:spcAft>
          </a:pPr>
          <a:r>
            <a:rPr lang="en-US" sz="4000" kern="1200"/>
            <a:t>4</a:t>
          </a:r>
        </a:p>
      </dsp:txBody>
      <dsp:txXfrm>
        <a:off x="6937710" y="607238"/>
        <a:ext cx="563972" cy="563972"/>
      </dsp:txXfrm>
    </dsp:sp>
    <dsp:sp modelId="{8B0B0DE6-2C3A-F044-BF1A-6839D9E525E5}">
      <dsp:nvSpPr>
        <dsp:cNvPr id="0" name=""/>
        <dsp:cNvSpPr/>
      </dsp:nvSpPr>
      <dsp:spPr>
        <a:xfrm>
          <a:off x="6270198" y="2883100"/>
          <a:ext cx="18989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90673C-D550-9444-A446-7952B6589FA8}">
      <dsp:nvSpPr>
        <dsp:cNvPr id="0" name=""/>
        <dsp:cNvSpPr/>
      </dsp:nvSpPr>
      <dsp:spPr>
        <a:xfrm>
          <a:off x="8359095" y="224575"/>
          <a:ext cx="1898997" cy="2658596"/>
        </a:xfrm>
        <a:prstGeom prst="rect">
          <a:avLst/>
        </a:prstGeom>
        <a:solidFill>
          <a:schemeClr val="bg1">
            <a:lumMod val="95000"/>
            <a:hueOff val="0"/>
            <a:satOff val="0"/>
            <a:lumOff val="0"/>
            <a:alphaOff val="0"/>
          </a:schemeClr>
        </a:solidFill>
        <a:ln w="12700" cap="flat" cmpd="sng" algn="ctr">
          <a:solidFill>
            <a:schemeClr val="bg1">
              <a:lumMod val="9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8053" tIns="330200" rIns="148053" bIns="330200" numCol="1" spcCol="1270" anchor="t" anchorCtr="0">
          <a:noAutofit/>
        </a:bodyPr>
        <a:lstStyle/>
        <a:p>
          <a:pPr lvl="0" algn="l" defTabSz="711200">
            <a:lnSpc>
              <a:spcPct val="90000"/>
            </a:lnSpc>
            <a:spcBef>
              <a:spcPct val="0"/>
            </a:spcBef>
            <a:spcAft>
              <a:spcPct val="35000"/>
            </a:spcAft>
          </a:pPr>
          <a:r>
            <a:rPr lang="en-US" sz="1600" kern="1200"/>
            <a:t>Quantify effects of energy efficiency targeting for these customers</a:t>
          </a:r>
        </a:p>
      </dsp:txBody>
      <dsp:txXfrm>
        <a:off x="8359095" y="1234842"/>
        <a:ext cx="1898997" cy="1595157"/>
      </dsp:txXfrm>
    </dsp:sp>
    <dsp:sp modelId="{829D00FD-0729-864C-A7E2-2CBAE33E9438}">
      <dsp:nvSpPr>
        <dsp:cNvPr id="0" name=""/>
        <dsp:cNvSpPr/>
      </dsp:nvSpPr>
      <dsp:spPr>
        <a:xfrm>
          <a:off x="8909804" y="490435"/>
          <a:ext cx="797578" cy="797578"/>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182" tIns="12700" rIns="62182" bIns="12700" numCol="1" spcCol="1270" anchor="ctr" anchorCtr="0">
          <a:noAutofit/>
        </a:bodyPr>
        <a:lstStyle/>
        <a:p>
          <a:pPr lvl="0" algn="ctr" defTabSz="1778000">
            <a:lnSpc>
              <a:spcPct val="90000"/>
            </a:lnSpc>
            <a:spcBef>
              <a:spcPct val="0"/>
            </a:spcBef>
            <a:spcAft>
              <a:spcPct val="35000"/>
            </a:spcAft>
          </a:pPr>
          <a:r>
            <a:rPr lang="en-US" sz="4000" kern="1200"/>
            <a:t>5</a:t>
          </a:r>
        </a:p>
      </dsp:txBody>
      <dsp:txXfrm>
        <a:off x="9026607" y="607238"/>
        <a:ext cx="563972" cy="563972"/>
      </dsp:txXfrm>
    </dsp:sp>
    <dsp:sp modelId="{08DD85A0-9DCB-C94D-9C84-BDF50D99DFC5}">
      <dsp:nvSpPr>
        <dsp:cNvPr id="0" name=""/>
        <dsp:cNvSpPr/>
      </dsp:nvSpPr>
      <dsp:spPr>
        <a:xfrm>
          <a:off x="8359095" y="2883100"/>
          <a:ext cx="18989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59D35-3268-EB46-AEF8-F331B8F2BEB5}">
      <dsp:nvSpPr>
        <dsp:cNvPr id="0" name=""/>
        <dsp:cNvSpPr/>
      </dsp:nvSpPr>
      <dsp:spPr>
        <a:xfrm>
          <a:off x="0" y="482338"/>
          <a:ext cx="2886075" cy="1832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00EEC-D417-BF45-89EA-68DE0F5AFF10}">
      <dsp:nvSpPr>
        <dsp:cNvPr id="0" name=""/>
        <dsp:cNvSpPr/>
      </dsp:nvSpPr>
      <dsp:spPr>
        <a:xfrm>
          <a:off x="320675" y="786979"/>
          <a:ext cx="2886075" cy="1832657"/>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Retrieved from a data repository provided by Pecan Street, an organization focused providing access to data on consumer energy consumption behavior for research purposes.</a:t>
          </a:r>
        </a:p>
      </dsp:txBody>
      <dsp:txXfrm>
        <a:off x="374352" y="840656"/>
        <a:ext cx="2778721" cy="1725303"/>
      </dsp:txXfrm>
    </dsp:sp>
    <dsp:sp modelId="{7064557D-7A90-6340-A92A-4A34D292FF33}">
      <dsp:nvSpPr>
        <dsp:cNvPr id="0" name=""/>
        <dsp:cNvSpPr/>
      </dsp:nvSpPr>
      <dsp:spPr>
        <a:xfrm>
          <a:off x="3527425" y="482338"/>
          <a:ext cx="2886075" cy="1832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3B3189-F496-7A4E-8243-4C0117E74691}">
      <dsp:nvSpPr>
        <dsp:cNvPr id="0" name=""/>
        <dsp:cNvSpPr/>
      </dsp:nvSpPr>
      <dsp:spPr>
        <a:xfrm>
          <a:off x="3848099" y="786979"/>
          <a:ext cx="2886075" cy="1832657"/>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Hourly residential electricity usage available from 2011 through 2017 for almost 1,000 customers</a:t>
          </a:r>
        </a:p>
      </dsp:txBody>
      <dsp:txXfrm>
        <a:off x="3901776" y="840656"/>
        <a:ext cx="2778721" cy="1725303"/>
      </dsp:txXfrm>
    </dsp:sp>
    <dsp:sp modelId="{E416D668-BA0F-BD4E-B14F-6AE529DF51F2}">
      <dsp:nvSpPr>
        <dsp:cNvPr id="0" name=""/>
        <dsp:cNvSpPr/>
      </dsp:nvSpPr>
      <dsp:spPr>
        <a:xfrm>
          <a:off x="7054850" y="482338"/>
          <a:ext cx="2886075" cy="18326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8BBE4A-6644-9448-8CE3-3CF2B9011DA4}">
      <dsp:nvSpPr>
        <dsp:cNvPr id="0" name=""/>
        <dsp:cNvSpPr/>
      </dsp:nvSpPr>
      <dsp:spPr>
        <a:xfrm>
          <a:off x="7375524" y="786979"/>
          <a:ext cx="2886075" cy="1832657"/>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Demographic information available for each customer including housing square footage, annual income, education level, and number of occupants.</a:t>
          </a:r>
        </a:p>
      </dsp:txBody>
      <dsp:txXfrm>
        <a:off x="7429201" y="840656"/>
        <a:ext cx="2778721" cy="1725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320BCD-7F78-334A-B0F3-4EB0B63E6E0B}">
      <dsp:nvSpPr>
        <dsp:cNvPr id="0" name=""/>
        <dsp:cNvSpPr/>
      </dsp:nvSpPr>
      <dsp:spPr>
        <a:xfrm>
          <a:off x="801" y="0"/>
          <a:ext cx="3246834" cy="310197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715" tIns="0" rIns="320715" bIns="330200" numCol="1" spcCol="1270" anchor="t" anchorCtr="0">
          <a:noAutofit/>
        </a:bodyPr>
        <a:lstStyle/>
        <a:p>
          <a:pPr lvl="0" algn="l" defTabSz="800100">
            <a:lnSpc>
              <a:spcPct val="90000"/>
            </a:lnSpc>
            <a:spcBef>
              <a:spcPct val="0"/>
            </a:spcBef>
            <a:spcAft>
              <a:spcPct val="35000"/>
            </a:spcAft>
          </a:pPr>
          <a:r>
            <a:rPr lang="en-US" sz="1800" kern="1200" dirty="0"/>
            <a:t>Goal of clustering is to identify accounts that are similar and potentials for energy efficiency. </a:t>
          </a:r>
        </a:p>
      </dsp:txBody>
      <dsp:txXfrm>
        <a:off x="801" y="1240789"/>
        <a:ext cx="3246834" cy="1861185"/>
      </dsp:txXfrm>
    </dsp:sp>
    <dsp:sp modelId="{95363C1E-2CCF-0244-AF4F-91ECDD4CCF21}">
      <dsp:nvSpPr>
        <dsp:cNvPr id="0" name=""/>
        <dsp:cNvSpPr/>
      </dsp:nvSpPr>
      <dsp:spPr>
        <a:xfrm>
          <a:off x="801" y="0"/>
          <a:ext cx="3246834" cy="124079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0715" tIns="165100" rIns="320715" bIns="165100" numCol="1" spcCol="1270" anchor="ctr" anchorCtr="0">
          <a:noAutofit/>
        </a:bodyPr>
        <a:lstStyle/>
        <a:p>
          <a:pPr lvl="0" algn="l" defTabSz="2933700">
            <a:lnSpc>
              <a:spcPct val="90000"/>
            </a:lnSpc>
            <a:spcBef>
              <a:spcPct val="0"/>
            </a:spcBef>
            <a:spcAft>
              <a:spcPct val="35000"/>
            </a:spcAft>
          </a:pPr>
          <a:r>
            <a:rPr lang="en-US" sz="6600" kern="1200" dirty="0"/>
            <a:t>01</a:t>
          </a:r>
        </a:p>
      </dsp:txBody>
      <dsp:txXfrm>
        <a:off x="801" y="0"/>
        <a:ext cx="3246834" cy="1240790"/>
      </dsp:txXfrm>
    </dsp:sp>
    <dsp:sp modelId="{F773349C-6C55-CD46-8D7F-A1B5487D12B4}">
      <dsp:nvSpPr>
        <dsp:cNvPr id="0" name=""/>
        <dsp:cNvSpPr/>
      </dsp:nvSpPr>
      <dsp:spPr>
        <a:xfrm>
          <a:off x="3507382" y="0"/>
          <a:ext cx="3246834" cy="310197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715" tIns="0" rIns="320715" bIns="330200" numCol="1" spcCol="1270" anchor="t" anchorCtr="0">
          <a:noAutofit/>
        </a:bodyPr>
        <a:lstStyle/>
        <a:p>
          <a:pPr lvl="0" algn="l" defTabSz="800100">
            <a:lnSpc>
              <a:spcPct val="90000"/>
            </a:lnSpc>
            <a:spcBef>
              <a:spcPct val="0"/>
            </a:spcBef>
            <a:spcAft>
              <a:spcPct val="35000"/>
            </a:spcAft>
          </a:pPr>
          <a:r>
            <a:rPr lang="en-US" sz="1800" kern="1200" dirty="0"/>
            <a:t>Clustering accounts based on these profiles allows for the comparison and contrasting of those with similar energy usage tendencies. </a:t>
          </a:r>
        </a:p>
      </dsp:txBody>
      <dsp:txXfrm>
        <a:off x="3507382" y="1240789"/>
        <a:ext cx="3246834" cy="1861185"/>
      </dsp:txXfrm>
    </dsp:sp>
    <dsp:sp modelId="{7032344E-F9FB-FC4B-B094-8AD69D97989D}">
      <dsp:nvSpPr>
        <dsp:cNvPr id="0" name=""/>
        <dsp:cNvSpPr/>
      </dsp:nvSpPr>
      <dsp:spPr>
        <a:xfrm>
          <a:off x="3507382" y="0"/>
          <a:ext cx="3246834" cy="124079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0715" tIns="165100" rIns="320715" bIns="165100" numCol="1" spcCol="1270" anchor="ctr" anchorCtr="0">
          <a:noAutofit/>
        </a:bodyPr>
        <a:lstStyle/>
        <a:p>
          <a:pPr lvl="0" algn="l" defTabSz="2933700">
            <a:lnSpc>
              <a:spcPct val="90000"/>
            </a:lnSpc>
            <a:spcBef>
              <a:spcPct val="0"/>
            </a:spcBef>
            <a:spcAft>
              <a:spcPct val="35000"/>
            </a:spcAft>
          </a:pPr>
          <a:r>
            <a:rPr lang="en-US" sz="6600" kern="1200" dirty="0"/>
            <a:t>02</a:t>
          </a:r>
        </a:p>
      </dsp:txBody>
      <dsp:txXfrm>
        <a:off x="3507382" y="0"/>
        <a:ext cx="3246834" cy="1240790"/>
      </dsp:txXfrm>
    </dsp:sp>
    <dsp:sp modelId="{5DEE387A-85CB-2946-A742-F4D3C3D7ACAF}">
      <dsp:nvSpPr>
        <dsp:cNvPr id="0" name=""/>
        <dsp:cNvSpPr/>
      </dsp:nvSpPr>
      <dsp:spPr>
        <a:xfrm>
          <a:off x="7013963" y="0"/>
          <a:ext cx="3246834" cy="310197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715" tIns="0" rIns="320715" bIns="330200" numCol="1" spcCol="1270" anchor="t" anchorCtr="0">
          <a:noAutofit/>
        </a:bodyPr>
        <a:lstStyle/>
        <a:p>
          <a:pPr lvl="0" algn="l" defTabSz="800100">
            <a:lnSpc>
              <a:spcPct val="90000"/>
            </a:lnSpc>
            <a:spcBef>
              <a:spcPct val="0"/>
            </a:spcBef>
            <a:spcAft>
              <a:spcPct val="35000"/>
            </a:spcAft>
          </a:pPr>
          <a:r>
            <a:rPr lang="en-US" sz="1800" kern="1200" dirty="0"/>
            <a:t>Accounts may be similar to each other in energy usage tendencies, but not in their usage throughout the day because of environmental</a:t>
          </a:r>
          <a:r>
            <a:rPr lang="en-US" sz="1800" kern="1200" dirty="0" smtClean="0"/>
            <a:t>/ behavioral </a:t>
          </a:r>
          <a:r>
            <a:rPr lang="en-US" sz="1800" kern="1200" dirty="0"/>
            <a:t>differences. </a:t>
          </a:r>
        </a:p>
      </dsp:txBody>
      <dsp:txXfrm>
        <a:off x="7013963" y="1240789"/>
        <a:ext cx="3246834" cy="1861185"/>
      </dsp:txXfrm>
    </dsp:sp>
    <dsp:sp modelId="{ED7007FD-F465-1342-AE3E-C3044B3B463C}">
      <dsp:nvSpPr>
        <dsp:cNvPr id="0" name=""/>
        <dsp:cNvSpPr/>
      </dsp:nvSpPr>
      <dsp:spPr>
        <a:xfrm>
          <a:off x="7013963" y="0"/>
          <a:ext cx="3246834" cy="1240790"/>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0715" tIns="165100" rIns="320715" bIns="165100" numCol="1" spcCol="1270" anchor="ctr" anchorCtr="0">
          <a:noAutofit/>
        </a:bodyPr>
        <a:lstStyle/>
        <a:p>
          <a:pPr lvl="0" algn="l" defTabSz="2933700">
            <a:lnSpc>
              <a:spcPct val="90000"/>
            </a:lnSpc>
            <a:spcBef>
              <a:spcPct val="0"/>
            </a:spcBef>
            <a:spcAft>
              <a:spcPct val="35000"/>
            </a:spcAft>
          </a:pPr>
          <a:r>
            <a:rPr lang="en-US" sz="6600" kern="1200" dirty="0"/>
            <a:t>03</a:t>
          </a:r>
        </a:p>
      </dsp:txBody>
      <dsp:txXfrm>
        <a:off x="7013963" y="0"/>
        <a:ext cx="3246834" cy="12407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7E4697-483E-6644-853E-097E3B221CD2}">
      <dsp:nvSpPr>
        <dsp:cNvPr id="0" name=""/>
        <dsp:cNvSpPr/>
      </dsp:nvSpPr>
      <dsp:spPr>
        <a:xfrm>
          <a:off x="4496" y="0"/>
          <a:ext cx="4716578" cy="2782808"/>
        </a:xfrm>
        <a:prstGeom prst="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977900">
            <a:lnSpc>
              <a:spcPct val="90000"/>
            </a:lnSpc>
            <a:spcBef>
              <a:spcPct val="0"/>
            </a:spcBef>
            <a:spcAft>
              <a:spcPct val="35000"/>
            </a:spcAft>
          </a:pPr>
          <a:r>
            <a:rPr lang="en-US" sz="2200" b="1" kern="1200"/>
            <a:t>Baseline Prediction Model</a:t>
          </a:r>
          <a:endParaRPr lang="en-US" sz="2200" kern="1200"/>
        </a:p>
        <a:p>
          <a:pPr marL="171450" lvl="1" indent="-171450" algn="l" defTabSz="755650">
            <a:lnSpc>
              <a:spcPct val="90000"/>
            </a:lnSpc>
            <a:spcBef>
              <a:spcPct val="0"/>
            </a:spcBef>
            <a:spcAft>
              <a:spcPct val="15000"/>
            </a:spcAft>
            <a:buChar char="•"/>
          </a:pPr>
          <a:r>
            <a:rPr lang="en-US" sz="1700" kern="1200"/>
            <a:t>Historical averaging models are the simplest prediction methods used by utility providers</a:t>
          </a:r>
        </a:p>
        <a:p>
          <a:pPr marL="171450" lvl="1" indent="-171450" algn="l" defTabSz="755650">
            <a:lnSpc>
              <a:spcPct val="90000"/>
            </a:lnSpc>
            <a:spcBef>
              <a:spcPct val="0"/>
            </a:spcBef>
            <a:spcAft>
              <a:spcPct val="15000"/>
            </a:spcAft>
            <a:buChar char="•"/>
          </a:pPr>
          <a:r>
            <a:rPr lang="en-US" sz="1700" kern="1200"/>
            <a:t>The next day’s prediction is calculated by taking hourly averages across the past ten immediate or similar days</a:t>
          </a:r>
        </a:p>
        <a:p>
          <a:pPr marL="171450" lvl="1" indent="-171450" algn="l" defTabSz="755650">
            <a:lnSpc>
              <a:spcPct val="90000"/>
            </a:lnSpc>
            <a:spcBef>
              <a:spcPct val="0"/>
            </a:spcBef>
            <a:spcAft>
              <a:spcPct val="15000"/>
            </a:spcAft>
            <a:buChar char="•"/>
          </a:pPr>
          <a:r>
            <a:rPr lang="en-US" sz="1700" kern="1200"/>
            <a:t>Excludes weekends &amp; holidays.</a:t>
          </a:r>
        </a:p>
      </dsp:txBody>
      <dsp:txXfrm>
        <a:off x="4496" y="0"/>
        <a:ext cx="4716578" cy="2782808"/>
      </dsp:txXfrm>
    </dsp:sp>
    <dsp:sp modelId="{96750D33-F7D3-CD46-A94F-B49BA63F6D17}">
      <dsp:nvSpPr>
        <dsp:cNvPr id="0" name=""/>
        <dsp:cNvSpPr/>
      </dsp:nvSpPr>
      <dsp:spPr>
        <a:xfrm>
          <a:off x="4795271" y="1269904"/>
          <a:ext cx="707486" cy="243000"/>
        </a:xfrm>
        <a:prstGeom prst="rightArrow">
          <a:avLst>
            <a:gd name="adj1" fmla="val 50000"/>
            <a:gd name="adj2" fmla="val 50000"/>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FE07FB1-96F9-2944-8A3C-CC81D063F067}">
      <dsp:nvSpPr>
        <dsp:cNvPr id="0" name=""/>
        <dsp:cNvSpPr/>
      </dsp:nvSpPr>
      <dsp:spPr>
        <a:xfrm>
          <a:off x="5576955" y="0"/>
          <a:ext cx="4716578" cy="2782808"/>
        </a:xfrm>
        <a:prstGeom prst="rect">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977900">
            <a:lnSpc>
              <a:spcPct val="90000"/>
            </a:lnSpc>
            <a:spcBef>
              <a:spcPct val="0"/>
            </a:spcBef>
            <a:spcAft>
              <a:spcPct val="35000"/>
            </a:spcAft>
          </a:pPr>
          <a:r>
            <a:rPr lang="en-US" sz="2200" b="1" kern="1200"/>
            <a:t>ARIMA Time-Series Prediction Model</a:t>
          </a:r>
          <a:endParaRPr lang="en-US" sz="2200" kern="1200"/>
        </a:p>
        <a:p>
          <a:pPr marL="171450" lvl="1" indent="-171450" algn="l" defTabSz="755650">
            <a:lnSpc>
              <a:spcPct val="90000"/>
            </a:lnSpc>
            <a:spcBef>
              <a:spcPct val="0"/>
            </a:spcBef>
            <a:spcAft>
              <a:spcPct val="15000"/>
            </a:spcAft>
            <a:buChar char="•"/>
          </a:pPr>
          <a:r>
            <a:rPr lang="en-US" sz="1700" kern="1200"/>
            <a:t>A Time Series (TS) model predicts future values based on previous observations. </a:t>
          </a:r>
        </a:p>
        <a:p>
          <a:pPr marL="171450" lvl="1" indent="-171450" algn="l" defTabSz="755650">
            <a:lnSpc>
              <a:spcPct val="90000"/>
            </a:lnSpc>
            <a:spcBef>
              <a:spcPct val="0"/>
            </a:spcBef>
            <a:spcAft>
              <a:spcPct val="15000"/>
            </a:spcAft>
            <a:buChar char="•"/>
          </a:pPr>
          <a:r>
            <a:rPr lang="en-US" sz="1700" kern="1200"/>
            <a:t>The commonly used Auto-Regressive Integrated Moving Average (ARIMA)</a:t>
          </a:r>
        </a:p>
        <a:p>
          <a:pPr marL="171450" lvl="1" indent="-171450" algn="l" defTabSz="755650">
            <a:lnSpc>
              <a:spcPct val="90000"/>
            </a:lnSpc>
            <a:spcBef>
              <a:spcPct val="0"/>
            </a:spcBef>
            <a:spcAft>
              <a:spcPct val="15000"/>
            </a:spcAft>
            <a:buChar char="•"/>
          </a:pPr>
          <a:r>
            <a:rPr lang="en-US" sz="1700" kern="1200"/>
            <a:t>Includes a specific number of past observations in the model and takes account the moving average of the usage.</a:t>
          </a:r>
        </a:p>
      </dsp:txBody>
      <dsp:txXfrm>
        <a:off x="5576955" y="0"/>
        <a:ext cx="4716578" cy="278280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14C7F-FFB2-BB4F-ADCD-E47C51C99F2C}">
      <dsp:nvSpPr>
        <dsp:cNvPr id="0" name=""/>
        <dsp:cNvSpPr/>
      </dsp:nvSpPr>
      <dsp:spPr>
        <a:xfrm>
          <a:off x="0" y="0"/>
          <a:ext cx="3231455" cy="278832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937" tIns="330200" rIns="251937" bIns="330200" numCol="1" spcCol="1270" anchor="t" anchorCtr="0">
          <a:noAutofit/>
        </a:bodyPr>
        <a:lstStyle/>
        <a:p>
          <a:pPr lvl="0" algn="l" defTabSz="666750">
            <a:lnSpc>
              <a:spcPct val="90000"/>
            </a:lnSpc>
            <a:spcBef>
              <a:spcPct val="0"/>
            </a:spcBef>
            <a:spcAft>
              <a:spcPct val="35000"/>
            </a:spcAft>
          </a:pPr>
          <a:r>
            <a:rPr lang="en-US" sz="1500" kern="1200"/>
            <a:t>Future directions involve investigating future models to furthur improve forecasting projections.</a:t>
          </a:r>
        </a:p>
      </dsp:txBody>
      <dsp:txXfrm>
        <a:off x="0" y="1059563"/>
        <a:ext cx="3231455" cy="1672995"/>
      </dsp:txXfrm>
    </dsp:sp>
    <dsp:sp modelId="{2C9B6AEF-2B8A-A147-B162-6F030A3D8839}">
      <dsp:nvSpPr>
        <dsp:cNvPr id="0" name=""/>
        <dsp:cNvSpPr/>
      </dsp:nvSpPr>
      <dsp:spPr>
        <a:xfrm>
          <a:off x="1197479" y="278832"/>
          <a:ext cx="836497" cy="83649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5217" tIns="12700" rIns="65217" bIns="12700" numCol="1" spcCol="1270" anchor="ctr" anchorCtr="0">
          <a:noAutofit/>
        </a:bodyPr>
        <a:lstStyle/>
        <a:p>
          <a:pPr lvl="0" algn="ctr" defTabSz="1866900">
            <a:lnSpc>
              <a:spcPct val="90000"/>
            </a:lnSpc>
            <a:spcBef>
              <a:spcPct val="0"/>
            </a:spcBef>
            <a:spcAft>
              <a:spcPct val="35000"/>
            </a:spcAft>
          </a:pPr>
          <a:r>
            <a:rPr lang="en-US" sz="4200" kern="1200"/>
            <a:t>1</a:t>
          </a:r>
        </a:p>
      </dsp:txBody>
      <dsp:txXfrm>
        <a:off x="1319981" y="401334"/>
        <a:ext cx="591493" cy="591493"/>
      </dsp:txXfrm>
    </dsp:sp>
    <dsp:sp modelId="{2F64FC05-EE15-2549-9056-47D01C28F883}">
      <dsp:nvSpPr>
        <dsp:cNvPr id="0" name=""/>
        <dsp:cNvSpPr/>
      </dsp:nvSpPr>
      <dsp:spPr>
        <a:xfrm>
          <a:off x="0" y="2788253"/>
          <a:ext cx="323145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F5EC496-AE47-8941-B540-A7CAF32B8A7A}">
      <dsp:nvSpPr>
        <dsp:cNvPr id="0" name=""/>
        <dsp:cNvSpPr/>
      </dsp:nvSpPr>
      <dsp:spPr>
        <a:xfrm>
          <a:off x="3554601" y="0"/>
          <a:ext cx="3231455" cy="278832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937" tIns="330200" rIns="251937" bIns="330200" numCol="1" spcCol="1270" anchor="t" anchorCtr="0">
          <a:noAutofit/>
        </a:bodyPr>
        <a:lstStyle/>
        <a:p>
          <a:pPr lvl="0" algn="l" defTabSz="666750">
            <a:lnSpc>
              <a:spcPct val="90000"/>
            </a:lnSpc>
            <a:spcBef>
              <a:spcPct val="0"/>
            </a:spcBef>
            <a:spcAft>
              <a:spcPct val="35000"/>
            </a:spcAft>
          </a:pPr>
          <a:r>
            <a:rPr lang="en-US" sz="1500" kern="1200"/>
            <a:t>Increasing the number of accounts available for investigation to furthur cluster accounts having more detailed difference. </a:t>
          </a:r>
        </a:p>
      </dsp:txBody>
      <dsp:txXfrm>
        <a:off x="3554601" y="1059563"/>
        <a:ext cx="3231455" cy="1672995"/>
      </dsp:txXfrm>
    </dsp:sp>
    <dsp:sp modelId="{ADD0B4BE-335E-984E-8427-929414BF66B9}">
      <dsp:nvSpPr>
        <dsp:cNvPr id="0" name=""/>
        <dsp:cNvSpPr/>
      </dsp:nvSpPr>
      <dsp:spPr>
        <a:xfrm>
          <a:off x="4752080" y="278832"/>
          <a:ext cx="836497" cy="83649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5217" tIns="12700" rIns="65217" bIns="12700" numCol="1" spcCol="1270" anchor="ctr" anchorCtr="0">
          <a:noAutofit/>
        </a:bodyPr>
        <a:lstStyle/>
        <a:p>
          <a:pPr lvl="0" algn="ctr" defTabSz="1866900">
            <a:lnSpc>
              <a:spcPct val="90000"/>
            </a:lnSpc>
            <a:spcBef>
              <a:spcPct val="0"/>
            </a:spcBef>
            <a:spcAft>
              <a:spcPct val="35000"/>
            </a:spcAft>
          </a:pPr>
          <a:r>
            <a:rPr lang="en-US" sz="4200" kern="1200"/>
            <a:t>2</a:t>
          </a:r>
        </a:p>
      </dsp:txBody>
      <dsp:txXfrm>
        <a:off x="4874582" y="401334"/>
        <a:ext cx="591493" cy="591493"/>
      </dsp:txXfrm>
    </dsp:sp>
    <dsp:sp modelId="{A8868E9C-FF8D-2A45-8511-720AEFBAF1C9}">
      <dsp:nvSpPr>
        <dsp:cNvPr id="0" name=""/>
        <dsp:cNvSpPr/>
      </dsp:nvSpPr>
      <dsp:spPr>
        <a:xfrm>
          <a:off x="3554601" y="2788253"/>
          <a:ext cx="323145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877B6F9-A62E-0743-AEA8-CF3880453BB6}">
      <dsp:nvSpPr>
        <dsp:cNvPr id="0" name=""/>
        <dsp:cNvSpPr/>
      </dsp:nvSpPr>
      <dsp:spPr>
        <a:xfrm>
          <a:off x="7109202" y="0"/>
          <a:ext cx="3231455" cy="278832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1937" tIns="330200" rIns="251937" bIns="330200" numCol="1" spcCol="1270" anchor="t" anchorCtr="0">
          <a:noAutofit/>
        </a:bodyPr>
        <a:lstStyle/>
        <a:p>
          <a:pPr lvl="0" algn="l" defTabSz="666750">
            <a:lnSpc>
              <a:spcPct val="90000"/>
            </a:lnSpc>
            <a:spcBef>
              <a:spcPct val="0"/>
            </a:spcBef>
            <a:spcAft>
              <a:spcPct val="35000"/>
            </a:spcAft>
          </a:pPr>
          <a:r>
            <a:rPr lang="en-US" sz="1500" kern="1200"/>
            <a:t>Use demographic/behavioral information of household to predict future residential usage for new customers.</a:t>
          </a:r>
        </a:p>
      </dsp:txBody>
      <dsp:txXfrm>
        <a:off x="7109202" y="1059563"/>
        <a:ext cx="3231455" cy="1672995"/>
      </dsp:txXfrm>
    </dsp:sp>
    <dsp:sp modelId="{E06CB3E6-FDFB-8840-BD37-91A6449E1A9B}">
      <dsp:nvSpPr>
        <dsp:cNvPr id="0" name=""/>
        <dsp:cNvSpPr/>
      </dsp:nvSpPr>
      <dsp:spPr>
        <a:xfrm>
          <a:off x="8306681" y="278832"/>
          <a:ext cx="836497" cy="83649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5217" tIns="12700" rIns="65217" bIns="12700" numCol="1" spcCol="1270" anchor="ctr" anchorCtr="0">
          <a:noAutofit/>
        </a:bodyPr>
        <a:lstStyle/>
        <a:p>
          <a:pPr lvl="0" algn="ctr" defTabSz="1866900">
            <a:lnSpc>
              <a:spcPct val="90000"/>
            </a:lnSpc>
            <a:spcBef>
              <a:spcPct val="0"/>
            </a:spcBef>
            <a:spcAft>
              <a:spcPct val="35000"/>
            </a:spcAft>
          </a:pPr>
          <a:r>
            <a:rPr lang="en-US" sz="4200" kern="1200"/>
            <a:t>3</a:t>
          </a:r>
        </a:p>
      </dsp:txBody>
      <dsp:txXfrm>
        <a:off x="8429183" y="401334"/>
        <a:ext cx="591493" cy="591493"/>
      </dsp:txXfrm>
    </dsp:sp>
    <dsp:sp modelId="{25708C44-691C-A440-BFFD-D48C8AEBC880}">
      <dsp:nvSpPr>
        <dsp:cNvPr id="0" name=""/>
        <dsp:cNvSpPr/>
      </dsp:nvSpPr>
      <dsp:spPr>
        <a:xfrm>
          <a:off x="7109202" y="2788253"/>
          <a:ext cx="323145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1">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73792D-31F4-2045-89B4-99847523BED4}" type="datetimeFigureOut">
              <a:rPr lang="en-US" smtClean="0"/>
              <a:t>9/10/17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9782A4-8842-3842-9413-2CB9A32419B9}" type="slidenum">
              <a:rPr lang="en-US" smtClean="0"/>
              <a:t>‹#›</a:t>
            </a:fld>
            <a:endParaRPr lang="en-US"/>
          </a:p>
        </p:txBody>
      </p:sp>
    </p:spTree>
    <p:extLst>
      <p:ext uri="{BB962C8B-B14F-4D97-AF65-F5344CB8AC3E}">
        <p14:creationId xmlns:p14="http://schemas.microsoft.com/office/powerpoint/2010/main" val="399207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78ABE3C1-DBE1-495D-B57B-2849774B866A}" type="datetimeFigureOut">
              <a:rPr lang="en-US" smtClean="0"/>
              <a:t>9/5/17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2DE42F4-6EEF-4EF7-8ED4-2208F0F89A08}" type="datetimeFigureOut">
              <a:rPr lang="en-US" smtClean="0"/>
              <a:t>9/5/17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30578ACC-22D6-47C1-A373-4FD133E34F3C}" type="datetimeFigureOut">
              <a:rPr lang="en-US" smtClean="0"/>
              <a:t>9/5/17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4E5A6C69-6797-4E8A-BF37-F2C3751466E9}" type="datetimeFigureOut">
              <a:rPr lang="en-US" smtClean="0"/>
              <a:t>9/5/17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82014A1-A632-4878-A0D3-F52BA7563730}" type="datetimeFigureOut">
              <a:rPr lang="en-US" smtClean="0"/>
              <a:t>9/5/17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9/5/17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9/5/17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E331444B-B92B-4E27-8C94-BB93EAF5CB18}" type="datetimeFigureOut">
              <a:rPr lang="en-US" smtClean="0"/>
              <a:t>9/5/17</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63EFA5E-FA76-400D-B3DC-F0BA90E6D107}" type="datetimeFigureOut">
              <a:rPr lang="en-US" smtClean="0"/>
              <a:t>9/5/17</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D6E9DEC-419B-4CC5-A080-3B06BD5A8291}" type="datetimeFigureOut">
              <a:rPr lang="en-US" smtClean="0"/>
              <a:t>9/5/17</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197478527"/>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2.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3.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4.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 Id="rId3" Type="http://schemas.openxmlformats.org/officeDocument/2006/relationships/image" Target="../media/image22.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299" r="-1" b="1717"/>
          <a:stretch/>
        </p:blipFill>
        <p:spPr>
          <a:xfrm>
            <a:off x="4654296" y="10"/>
            <a:ext cx="7537703" cy="6857990"/>
          </a:xfrm>
          <a:prstGeom prst="rect">
            <a:avLst/>
          </a:prstGeom>
        </p:spPr>
      </p:pic>
      <p:sp>
        <p:nvSpPr>
          <p:cNvPr id="2" name="Title 1"/>
          <p:cNvSpPr>
            <a:spLocks noGrp="1"/>
          </p:cNvSpPr>
          <p:nvPr>
            <p:ph type="ctrTitle"/>
          </p:nvPr>
        </p:nvSpPr>
        <p:spPr>
          <a:xfrm>
            <a:off x="804672" y="2404872"/>
            <a:ext cx="3044950" cy="1645920"/>
          </a:xfrm>
        </p:spPr>
        <p:txBody>
          <a:bodyPr>
            <a:normAutofit/>
          </a:bodyPr>
          <a:lstStyle/>
          <a:p>
            <a:r>
              <a:rPr lang="en-US" sz="2200"/>
              <a:t>Modeling Electricity Usage Profiles </a:t>
            </a:r>
          </a:p>
        </p:txBody>
      </p:sp>
      <p:sp>
        <p:nvSpPr>
          <p:cNvPr id="3" name="Subtitle 2"/>
          <p:cNvSpPr>
            <a:spLocks noGrp="1"/>
          </p:cNvSpPr>
          <p:nvPr>
            <p:ph type="subTitle" idx="1"/>
          </p:nvPr>
        </p:nvSpPr>
        <p:spPr>
          <a:xfrm>
            <a:off x="1121822" y="4352544"/>
            <a:ext cx="2410650" cy="1239894"/>
          </a:xfrm>
        </p:spPr>
        <p:txBody>
          <a:bodyPr>
            <a:normAutofit/>
          </a:bodyPr>
          <a:lstStyle/>
          <a:p>
            <a:r>
              <a:rPr lang="en-US" sz="1800"/>
              <a:t>Modeling hourly electricity usage profiles for residential customers</a:t>
            </a:r>
          </a:p>
        </p:txBody>
      </p:sp>
    </p:spTree>
    <p:extLst>
      <p:ext uri="{BB962C8B-B14F-4D97-AF65-F5344CB8AC3E}">
        <p14:creationId xmlns:p14="http://schemas.microsoft.com/office/powerpoint/2010/main" val="9817957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Goals for clustering usage profiles</a:t>
            </a:r>
            <a:endParaRPr lang="en-US"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730583695"/>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9525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085"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966"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l="16692" r="36634" b="2"/>
          <a:stretch/>
        </p:blipFill>
        <p:spPr>
          <a:xfrm>
            <a:off x="994225" y="970949"/>
            <a:ext cx="4148370" cy="4599432"/>
          </a:xfrm>
          <a:prstGeom prst="rect">
            <a:avLst/>
          </a:prstGeom>
        </p:spPr>
      </p:pic>
      <p:sp>
        <p:nvSpPr>
          <p:cNvPr id="2" name="Title 1"/>
          <p:cNvSpPr>
            <a:spLocks noGrp="1"/>
          </p:cNvSpPr>
          <p:nvPr>
            <p:ph type="title"/>
          </p:nvPr>
        </p:nvSpPr>
        <p:spPr>
          <a:xfrm>
            <a:off x="6923757" y="1290025"/>
            <a:ext cx="4475892" cy="1188720"/>
          </a:xfrm>
          <a:solidFill>
            <a:srgbClr val="FFFFFF"/>
          </a:solidFill>
          <a:ln>
            <a:solidFill>
              <a:srgbClr val="404040"/>
            </a:solidFill>
          </a:ln>
        </p:spPr>
        <p:txBody>
          <a:bodyPr>
            <a:normAutofit/>
          </a:bodyPr>
          <a:lstStyle/>
          <a:p>
            <a:r>
              <a:rPr lang="en-US"/>
              <a:t>Clustering energy usage profiles</a:t>
            </a:r>
          </a:p>
        </p:txBody>
      </p:sp>
      <p:sp>
        <p:nvSpPr>
          <p:cNvPr id="3" name="Content Placeholder 2"/>
          <p:cNvSpPr>
            <a:spLocks noGrp="1"/>
          </p:cNvSpPr>
          <p:nvPr>
            <p:ph idx="1"/>
          </p:nvPr>
        </p:nvSpPr>
        <p:spPr>
          <a:xfrm>
            <a:off x="6923757" y="2858703"/>
            <a:ext cx="4475892" cy="3042547"/>
          </a:xfrm>
        </p:spPr>
        <p:txBody>
          <a:bodyPr>
            <a:normAutofit fontScale="92500" lnSpcReduction="10000"/>
          </a:bodyPr>
          <a:lstStyle/>
          <a:p>
            <a:r>
              <a:rPr lang="en-US" dirty="0">
                <a:solidFill>
                  <a:srgbClr val="FFFFFF"/>
                </a:solidFill>
              </a:rPr>
              <a:t>For each customer’s </a:t>
            </a:r>
            <a:r>
              <a:rPr lang="en-US" b="1" kern="1200" dirty="0">
                <a:solidFill>
                  <a:srgbClr val="FFFFFF"/>
                </a:solidFill>
                <a:latin typeface="+mn-lt"/>
                <a:ea typeface="+mn-ea"/>
                <a:cs typeface="+mn-cs"/>
              </a:rPr>
              <a:t>2015</a:t>
            </a:r>
            <a:r>
              <a:rPr lang="en-US" dirty="0">
                <a:solidFill>
                  <a:srgbClr val="FFFFFF"/>
                </a:solidFill>
              </a:rPr>
              <a:t> usage data, aggregated usage by season and hour of the day</a:t>
            </a:r>
          </a:p>
          <a:p>
            <a:r>
              <a:rPr lang="en-US" dirty="0">
                <a:solidFill>
                  <a:srgbClr val="FFFFFF"/>
                </a:solidFill>
              </a:rPr>
              <a:t>Divided hourly usage values by total annual usage in order to compare to usage profiles of that of other </a:t>
            </a:r>
            <a:r>
              <a:rPr lang="en-US" dirty="0" smtClean="0">
                <a:solidFill>
                  <a:srgbClr val="FFFFFF"/>
                </a:solidFill>
              </a:rPr>
              <a:t>customers</a:t>
            </a:r>
          </a:p>
          <a:p>
            <a:endParaRPr lang="en-US" dirty="0">
              <a:solidFill>
                <a:srgbClr val="FFFFFF"/>
              </a:solidFill>
            </a:endParaRPr>
          </a:p>
          <a:p>
            <a:pPr algn="ctr"/>
            <a:r>
              <a:rPr lang="en-US" sz="2400" dirty="0">
                <a:solidFill>
                  <a:srgbClr val="FFFFFF"/>
                </a:solidFill>
              </a:rPr>
              <a:t>Data science clustering uncovered </a:t>
            </a:r>
            <a:r>
              <a:rPr lang="en-US" sz="2400" b="1" kern="1200" dirty="0">
                <a:solidFill>
                  <a:srgbClr val="FFFFFF"/>
                </a:solidFill>
              </a:rPr>
              <a:t>10</a:t>
            </a:r>
            <a:r>
              <a:rPr lang="en-US" sz="2400" dirty="0">
                <a:solidFill>
                  <a:srgbClr val="FFFFFF"/>
                </a:solidFill>
              </a:rPr>
              <a:t> distinct usage </a:t>
            </a:r>
            <a:r>
              <a:rPr lang="en-US" sz="2400" dirty="0" smtClean="0">
                <a:solidFill>
                  <a:srgbClr val="FFFFFF"/>
                </a:solidFill>
              </a:rPr>
              <a:t>profiles (numbered 0-9) </a:t>
            </a:r>
            <a:endParaRPr lang="en-US" sz="2400" dirty="0">
              <a:solidFill>
                <a:srgbClr val="FFFFFF"/>
              </a:solidFill>
            </a:endParaRPr>
          </a:p>
        </p:txBody>
      </p:sp>
    </p:spTree>
    <p:extLst>
      <p:ext uri="{BB962C8B-B14F-4D97-AF65-F5344CB8AC3E}">
        <p14:creationId xmlns:p14="http://schemas.microsoft.com/office/powerpoint/2010/main" val="37883386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4131" y="1630765"/>
            <a:ext cx="5291098" cy="986473"/>
          </a:xfrm>
        </p:spPr>
        <p:txBody>
          <a:bodyPr>
            <a:normAutofit fontScale="90000"/>
          </a:bodyPr>
          <a:lstStyle/>
          <a:p>
            <a:r>
              <a:rPr lang="en-US" dirty="0"/>
              <a:t>Clustering energy usage profiles</a:t>
            </a:r>
          </a:p>
        </p:txBody>
      </p:sp>
      <p:pic>
        <p:nvPicPr>
          <p:cNvPr id="4" name="Content Placeholder 3"/>
          <p:cNvPicPr>
            <a:picLocks noGrp="1" noChangeAspect="1"/>
          </p:cNvPicPr>
          <p:nvPr>
            <p:ph idx="1"/>
          </p:nvPr>
        </p:nvPicPr>
        <p:blipFill>
          <a:blip r:embed="rId3"/>
          <a:stretch>
            <a:fillRect/>
          </a:stretch>
        </p:blipFill>
        <p:spPr>
          <a:xfrm>
            <a:off x="331920" y="3803513"/>
            <a:ext cx="5811987" cy="3002860"/>
          </a:xfrm>
          <a:prstGeom prst="rect">
            <a:avLst/>
          </a:prstGeom>
        </p:spPr>
      </p:pic>
      <p:pic>
        <p:nvPicPr>
          <p:cNvPr id="5" name="Picture 4"/>
          <p:cNvPicPr>
            <a:picLocks noChangeAspect="1"/>
          </p:cNvPicPr>
          <p:nvPr/>
        </p:nvPicPr>
        <p:blipFill>
          <a:blip r:embed="rId4"/>
          <a:stretch>
            <a:fillRect/>
          </a:stretch>
        </p:blipFill>
        <p:spPr>
          <a:xfrm>
            <a:off x="6525525" y="701538"/>
            <a:ext cx="5620155" cy="2903747"/>
          </a:xfrm>
          <a:prstGeom prst="rect">
            <a:avLst/>
          </a:prstGeom>
        </p:spPr>
      </p:pic>
      <p:pic>
        <p:nvPicPr>
          <p:cNvPr id="6" name="Picture 5"/>
          <p:cNvPicPr>
            <a:picLocks noChangeAspect="1"/>
          </p:cNvPicPr>
          <p:nvPr/>
        </p:nvPicPr>
        <p:blipFill>
          <a:blip r:embed="rId5"/>
          <a:stretch>
            <a:fillRect/>
          </a:stretch>
        </p:blipFill>
        <p:spPr>
          <a:xfrm>
            <a:off x="6502833" y="3803513"/>
            <a:ext cx="5620155" cy="2903747"/>
          </a:xfrm>
          <a:prstGeom prst="rect">
            <a:avLst/>
          </a:prstGeom>
        </p:spPr>
      </p:pic>
    </p:spTree>
    <p:extLst>
      <p:ext uri="{BB962C8B-B14F-4D97-AF65-F5344CB8AC3E}">
        <p14:creationId xmlns:p14="http://schemas.microsoft.com/office/powerpoint/2010/main" val="1192175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alphaModFix amt="19000"/>
          </a:blip>
          <a:tile tx="0" ty="0" sx="100000" sy="100000" flip="none" algn="tl"/>
        </a:blip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6" name="Content Placeholder 3"/>
          <p:cNvPicPr>
            <a:picLocks noChangeAspect="1"/>
          </p:cNvPicPr>
          <p:nvPr/>
        </p:nvPicPr>
        <p:blipFill rotWithShape="1">
          <a:blip r:embed="rId3"/>
          <a:srcRect/>
          <a:stretch/>
        </p:blipFill>
        <p:spPr>
          <a:xfrm>
            <a:off x="4650911" y="1765686"/>
            <a:ext cx="7541088" cy="3234772"/>
          </a:xfrm>
          <a:prstGeom prst="rect">
            <a:avLst/>
          </a:prstGeom>
        </p:spPr>
      </p:pic>
      <p:sp>
        <p:nvSpPr>
          <p:cNvPr id="5" name="TextBox 4"/>
          <p:cNvSpPr txBox="1"/>
          <p:nvPr/>
        </p:nvSpPr>
        <p:spPr>
          <a:xfrm>
            <a:off x="643468" y="2638044"/>
            <a:ext cx="3363974" cy="3415622"/>
          </a:xfrm>
          <a:prstGeom prst="rect">
            <a:avLst/>
          </a:prstGeom>
        </p:spPr>
        <p:txBody>
          <a:bodyPr vert="horz" lIns="91440" tIns="45720" rIns="91440" bIns="45720" rtlCol="0">
            <a:normAutofit fontScale="92500" lnSpcReduction="20000"/>
          </a:bodyPr>
          <a:lstStyle/>
          <a:p>
            <a:pPr indent="-228600" defTabSz="914400">
              <a:spcBef>
                <a:spcPts val="1000"/>
              </a:spcBef>
              <a:buClr>
                <a:schemeClr val="accent2"/>
              </a:buClr>
              <a:buFont typeface="Arial" panose="020B0604020202020204" pitchFamily="34" charset="0"/>
              <a:buChar char="•"/>
            </a:pPr>
            <a:r>
              <a:rPr lang="en-US" dirty="0">
                <a:solidFill>
                  <a:schemeClr val="bg1"/>
                </a:solidFill>
              </a:rPr>
              <a:t>Average 2015 summer hourly usage for cluster #0.  </a:t>
            </a:r>
          </a:p>
          <a:p>
            <a:pPr indent="-228600" defTabSz="914400">
              <a:spcBef>
                <a:spcPts val="1000"/>
              </a:spcBef>
              <a:buClr>
                <a:schemeClr val="accent2"/>
              </a:buClr>
              <a:buFont typeface="Arial" panose="020B0604020202020204" pitchFamily="34" charset="0"/>
              <a:buChar char="•"/>
            </a:pPr>
            <a:r>
              <a:rPr lang="en-US" dirty="0">
                <a:solidFill>
                  <a:schemeClr val="bg1"/>
                </a:solidFill>
              </a:rPr>
              <a:t>28 customer accounts in this cluster tended to have 9am-5pm Monday-Friday jobs (lower usage during this time) away from home with use of air conditioning due to warmer temperature climate</a:t>
            </a:r>
          </a:p>
          <a:p>
            <a:pPr indent="-228600" defTabSz="914400">
              <a:spcBef>
                <a:spcPts val="1000"/>
              </a:spcBef>
              <a:buClr>
                <a:schemeClr val="accent2"/>
              </a:buClr>
              <a:buFont typeface="Arial" panose="020B0604020202020204" pitchFamily="34" charset="0"/>
              <a:buChar char="•"/>
            </a:pPr>
            <a:r>
              <a:rPr lang="en-US" dirty="0">
                <a:solidFill>
                  <a:schemeClr val="bg1"/>
                </a:solidFill>
              </a:rPr>
              <a:t>All located in Austin, Texas) (much higher usage in Summer compared to other seasons</a:t>
            </a:r>
            <a:r>
              <a:rPr lang="en-US" dirty="0" smtClean="0">
                <a:solidFill>
                  <a:schemeClr val="bg1"/>
                </a:solidFill>
              </a:rPr>
              <a:t>).</a:t>
            </a:r>
          </a:p>
          <a:p>
            <a:pPr indent="-228600" defTabSz="914400">
              <a:spcBef>
                <a:spcPts val="1000"/>
              </a:spcBef>
              <a:buClr>
                <a:schemeClr val="accent2"/>
              </a:buClr>
              <a:buFont typeface="Arial" panose="020B0604020202020204" pitchFamily="34" charset="0"/>
              <a:buChar char="•"/>
            </a:pPr>
            <a:r>
              <a:rPr lang="en-US" dirty="0" smtClean="0">
                <a:solidFill>
                  <a:schemeClr val="bg1"/>
                </a:solidFill>
              </a:rPr>
              <a:t>Larger houses, average square footage 2,500 sq. ft.</a:t>
            </a:r>
            <a:endParaRPr lang="en-US" dirty="0">
              <a:solidFill>
                <a:schemeClr val="bg1"/>
              </a:solidFill>
            </a:endParaRPr>
          </a:p>
        </p:txBody>
      </p:sp>
      <p:sp>
        <p:nvSpPr>
          <p:cNvPr id="7" name="Title 1"/>
          <p:cNvSpPr>
            <a:spLocks noGrp="1"/>
          </p:cNvSpPr>
          <p:nvPr>
            <p:ph type="title"/>
          </p:nvPr>
        </p:nvSpPr>
        <p:spPr>
          <a:xfrm>
            <a:off x="606340" y="1128069"/>
            <a:ext cx="3620604" cy="1120696"/>
          </a:xfrm>
          <a:solidFill>
            <a:srgbClr val="FFFFFF"/>
          </a:solidFill>
          <a:ln>
            <a:solidFill>
              <a:srgbClr val="404040"/>
            </a:solidFill>
          </a:ln>
        </p:spPr>
        <p:txBody>
          <a:bodyPr>
            <a:normAutofit fontScale="90000"/>
          </a:bodyPr>
          <a:lstStyle/>
          <a:p>
            <a:r>
              <a:rPr lang="en-US" dirty="0" smtClean="0"/>
              <a:t>Energy cluster profile #0</a:t>
            </a:r>
            <a:endParaRPr lang="en-US" dirty="0"/>
          </a:p>
        </p:txBody>
      </p:sp>
    </p:spTree>
    <p:extLst>
      <p:ext uri="{BB962C8B-B14F-4D97-AF65-F5344CB8AC3E}">
        <p14:creationId xmlns:p14="http://schemas.microsoft.com/office/powerpoint/2010/main" val="10273085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alphaModFix amt="19000"/>
          </a:blip>
          <a:tile tx="0" ty="0" sx="100000" sy="100000" flip="none" algn="tl"/>
        </a:blip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rotWithShape="1">
          <a:blip r:embed="rId3"/>
          <a:srcRect/>
          <a:stretch/>
        </p:blipFill>
        <p:spPr>
          <a:xfrm>
            <a:off x="4650911" y="1731180"/>
            <a:ext cx="7541088" cy="3234772"/>
          </a:xfrm>
          <a:prstGeom prst="rect">
            <a:avLst/>
          </a:prstGeom>
        </p:spPr>
      </p:pic>
      <p:sp>
        <p:nvSpPr>
          <p:cNvPr id="5" name="TextBox 4"/>
          <p:cNvSpPr txBox="1"/>
          <p:nvPr/>
        </p:nvSpPr>
        <p:spPr>
          <a:xfrm>
            <a:off x="643468" y="2638044"/>
            <a:ext cx="3363974" cy="3415622"/>
          </a:xfrm>
          <a:prstGeom prst="rect">
            <a:avLst/>
          </a:prstGeom>
        </p:spPr>
        <p:txBody>
          <a:bodyPr vert="horz" lIns="91440" tIns="45720" rIns="91440" bIns="45720" rtlCol="0">
            <a:normAutofit/>
          </a:bodyPr>
          <a:lstStyle/>
          <a:p>
            <a:pPr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rPr>
              <a:t>Average 2015 summer hourly usage for cluster #6.  </a:t>
            </a:r>
          </a:p>
          <a:p>
            <a:pPr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rPr>
              <a:t>27 customer accounts in this cluster tended to more consistent usage between workdays and weekends. </a:t>
            </a:r>
          </a:p>
          <a:p>
            <a:pPr indent="-228600" defTabSz="914400">
              <a:lnSpc>
                <a:spcPct val="90000"/>
              </a:lnSpc>
              <a:spcBef>
                <a:spcPts val="1000"/>
              </a:spcBef>
              <a:buClr>
                <a:schemeClr val="accent2"/>
              </a:buClr>
              <a:buFont typeface="Arial" panose="020B0604020202020204" pitchFamily="34" charset="0"/>
              <a:buChar char="•"/>
            </a:pPr>
            <a:r>
              <a:rPr lang="en-US" dirty="0">
                <a:solidFill>
                  <a:schemeClr val="bg1"/>
                </a:solidFill>
              </a:rPr>
              <a:t> Most households had children at home and houses were located in areas with more moderate climate in the summer (most were located in Boulder, Colorado).</a:t>
            </a:r>
          </a:p>
        </p:txBody>
      </p:sp>
      <p:sp>
        <p:nvSpPr>
          <p:cNvPr id="6" name="Title 1"/>
          <p:cNvSpPr>
            <a:spLocks noGrp="1"/>
          </p:cNvSpPr>
          <p:nvPr>
            <p:ph type="title"/>
          </p:nvPr>
        </p:nvSpPr>
        <p:spPr>
          <a:xfrm>
            <a:off x="606340" y="1128069"/>
            <a:ext cx="3620604" cy="1120696"/>
          </a:xfrm>
          <a:solidFill>
            <a:srgbClr val="FFFFFF"/>
          </a:solidFill>
          <a:ln>
            <a:solidFill>
              <a:srgbClr val="404040"/>
            </a:solidFill>
          </a:ln>
        </p:spPr>
        <p:txBody>
          <a:bodyPr>
            <a:normAutofit fontScale="90000"/>
          </a:bodyPr>
          <a:lstStyle/>
          <a:p>
            <a:r>
              <a:rPr lang="en-US" dirty="0" smtClean="0"/>
              <a:t>Energy cluster profile #6</a:t>
            </a:r>
            <a:endParaRPr lang="en-US" dirty="0"/>
          </a:p>
        </p:txBody>
      </p:sp>
    </p:spTree>
    <p:extLst>
      <p:ext uri="{BB962C8B-B14F-4D97-AF65-F5344CB8AC3E}">
        <p14:creationId xmlns:p14="http://schemas.microsoft.com/office/powerpoint/2010/main" val="36519605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alphaModFix amt="19000"/>
          </a:blip>
          <a:tile tx="0" ty="0" sx="100000" sy="100000" flip="none" algn="tl"/>
        </a:blip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4650910" y="1731180"/>
            <a:ext cx="7541089" cy="3234772"/>
          </a:xfrm>
          <a:prstGeom prst="rect">
            <a:avLst/>
          </a:prstGeom>
        </p:spPr>
      </p:pic>
      <p:sp>
        <p:nvSpPr>
          <p:cNvPr id="5" name="TextBox 4"/>
          <p:cNvSpPr txBox="1"/>
          <p:nvPr/>
        </p:nvSpPr>
        <p:spPr>
          <a:xfrm>
            <a:off x="643468" y="2638044"/>
            <a:ext cx="3363974" cy="3415622"/>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dirty="0">
                <a:solidFill>
                  <a:schemeClr val="bg1"/>
                </a:solidFill>
              </a:rPr>
              <a:t>Average 2015 summer hourly usage for cluster #7. </a:t>
            </a:r>
          </a:p>
          <a:p>
            <a:pPr indent="-228600" defTabSz="914400">
              <a:spcBef>
                <a:spcPts val="1000"/>
              </a:spcBef>
              <a:buClr>
                <a:schemeClr val="accent2"/>
              </a:buClr>
              <a:buFont typeface="Arial" panose="020B0604020202020204" pitchFamily="34" charset="0"/>
              <a:buChar char="•"/>
            </a:pPr>
            <a:r>
              <a:rPr lang="en-US" dirty="0">
                <a:solidFill>
                  <a:schemeClr val="bg1"/>
                </a:solidFill>
              </a:rPr>
              <a:t>6 customer accounts had peak usage in the morning hours and appeared to be away during the daytime hours with low usage. </a:t>
            </a:r>
          </a:p>
          <a:p>
            <a:pPr indent="-228600" defTabSz="914400">
              <a:spcBef>
                <a:spcPts val="1000"/>
              </a:spcBef>
              <a:buClr>
                <a:schemeClr val="accent2"/>
              </a:buClr>
              <a:buFont typeface="Arial" panose="020B0604020202020204" pitchFamily="34" charset="0"/>
              <a:buChar char="•"/>
            </a:pPr>
            <a:r>
              <a:rPr lang="en-US" dirty="0">
                <a:solidFill>
                  <a:schemeClr val="bg1"/>
                </a:solidFill>
              </a:rPr>
              <a:t>Majority were two adult person </a:t>
            </a:r>
            <a:r>
              <a:rPr lang="en-US" dirty="0" smtClean="0">
                <a:solidFill>
                  <a:schemeClr val="bg1"/>
                </a:solidFill>
              </a:rPr>
              <a:t>households and senior citizens.</a:t>
            </a:r>
            <a:endParaRPr lang="en-US" dirty="0">
              <a:solidFill>
                <a:schemeClr val="bg1"/>
              </a:solidFill>
            </a:endParaRPr>
          </a:p>
        </p:txBody>
      </p:sp>
      <p:sp>
        <p:nvSpPr>
          <p:cNvPr id="6" name="Title 1"/>
          <p:cNvSpPr>
            <a:spLocks noGrp="1"/>
          </p:cNvSpPr>
          <p:nvPr>
            <p:ph type="title"/>
          </p:nvPr>
        </p:nvSpPr>
        <p:spPr>
          <a:xfrm>
            <a:off x="606340" y="1128069"/>
            <a:ext cx="3620604" cy="1120696"/>
          </a:xfrm>
          <a:solidFill>
            <a:srgbClr val="FFFFFF"/>
          </a:solidFill>
          <a:ln>
            <a:solidFill>
              <a:srgbClr val="404040"/>
            </a:solidFill>
          </a:ln>
        </p:spPr>
        <p:txBody>
          <a:bodyPr>
            <a:normAutofit fontScale="90000"/>
          </a:bodyPr>
          <a:lstStyle/>
          <a:p>
            <a:r>
              <a:rPr lang="en-US" dirty="0" smtClean="0"/>
              <a:t>Energy Cluster profile #7</a:t>
            </a:r>
            <a:endParaRPr lang="en-US" dirty="0"/>
          </a:p>
        </p:txBody>
      </p:sp>
    </p:spTree>
    <p:extLst>
      <p:ext uri="{BB962C8B-B14F-4D97-AF65-F5344CB8AC3E}">
        <p14:creationId xmlns:p14="http://schemas.microsoft.com/office/powerpoint/2010/main" val="7714244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2" y="978776"/>
            <a:ext cx="4486656" cy="1174991"/>
          </a:xfrm>
        </p:spPr>
        <p:txBody>
          <a:bodyPr vert="horz" lIns="182880" tIns="182880" rIns="182880" bIns="182880" rtlCol="0" anchor="ctr">
            <a:normAutofit/>
          </a:bodyPr>
          <a:lstStyle/>
          <a:p>
            <a:r>
              <a:rPr lang="en-US" sz="2400"/>
              <a:t>Targeting Customers with High Usage</a:t>
            </a: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2998" r="41002" b="-1"/>
          <a:stretch/>
        </p:blipFill>
        <p:spPr>
          <a:xfrm>
            <a:off x="6096000" y="10"/>
            <a:ext cx="6096000" cy="6857990"/>
          </a:xfrm>
          <a:prstGeom prst="rect">
            <a:avLst/>
          </a:prstGeom>
        </p:spPr>
      </p:pic>
      <p:sp>
        <p:nvSpPr>
          <p:cNvPr id="7" name="TextBox 6"/>
          <p:cNvSpPr txBox="1"/>
          <p:nvPr/>
        </p:nvSpPr>
        <p:spPr>
          <a:xfrm>
            <a:off x="804672" y="2640692"/>
            <a:ext cx="4486656" cy="3255252"/>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dirty="0" smtClean="0">
                <a:solidFill>
                  <a:schemeClr val="tx1">
                    <a:lumMod val="85000"/>
                    <a:lumOff val="15000"/>
                  </a:schemeClr>
                </a:solidFill>
              </a:rPr>
              <a:t>Main focus on customers with high usage over and above summer peak usage </a:t>
            </a:r>
            <a:endParaRPr lang="en-US" dirty="0" smtClean="0">
              <a:solidFill>
                <a:schemeClr val="tx1">
                  <a:lumMod val="85000"/>
                  <a:lumOff val="15000"/>
                </a:schemeClr>
              </a:solidFill>
            </a:endParaRPr>
          </a:p>
          <a:p>
            <a:pPr indent="-228600" defTabSz="914400">
              <a:spcBef>
                <a:spcPts val="1000"/>
              </a:spcBef>
              <a:buClr>
                <a:schemeClr val="accent2"/>
              </a:buClr>
              <a:buFont typeface="Arial" panose="020B0604020202020204" pitchFamily="34" charset="0"/>
              <a:buChar char="•"/>
            </a:pPr>
            <a:r>
              <a:rPr lang="en-US" dirty="0" smtClean="0">
                <a:solidFill>
                  <a:schemeClr val="tx1">
                    <a:lumMod val="85000"/>
                    <a:lumOff val="15000"/>
                  </a:schemeClr>
                </a:solidFill>
              </a:rPr>
              <a:t>Resources </a:t>
            </a:r>
            <a:r>
              <a:rPr lang="en-US" dirty="0">
                <a:solidFill>
                  <a:schemeClr val="tx1">
                    <a:lumMod val="85000"/>
                    <a:lumOff val="15000"/>
                  </a:schemeClr>
                </a:solidFill>
              </a:rPr>
              <a:t>with the lowest variable operating costs are always dispatched first, while more expensive generating units—like peaking power plants—are brought online when demand increases. </a:t>
            </a:r>
          </a:p>
          <a:p>
            <a:pPr indent="-228600" defTabSz="914400">
              <a:spcBef>
                <a:spcPts val="1000"/>
              </a:spcBef>
              <a:buClr>
                <a:schemeClr val="accent2"/>
              </a:buClr>
              <a:buFont typeface="Arial" panose="020B0604020202020204" pitchFamily="34" charset="0"/>
              <a:buChar char="•"/>
            </a:pPr>
            <a:r>
              <a:rPr lang="en-US" dirty="0">
                <a:solidFill>
                  <a:schemeClr val="tx1">
                    <a:lumMod val="85000"/>
                    <a:lumOff val="15000"/>
                  </a:schemeClr>
                </a:solidFill>
              </a:rPr>
              <a:t>Customers exceeding average summer peak usage for their profile are targeted</a:t>
            </a:r>
          </a:p>
          <a:p>
            <a:pPr indent="-228600" defTabSz="914400">
              <a:spcBef>
                <a:spcPts val="1000"/>
              </a:spcBef>
              <a:buClr>
                <a:schemeClr val="accent2"/>
              </a:buClr>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3825121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Targeting Customers </a:t>
            </a:r>
            <a:r>
              <a:rPr lang="en-US" dirty="0" smtClean="0"/>
              <a:t>during peak demand</a:t>
            </a:r>
            <a:endParaRPr lang="en-US" dirty="0"/>
          </a:p>
        </p:txBody>
      </p:sp>
      <p:sp>
        <p:nvSpPr>
          <p:cNvPr id="3" name="Content Placeholder 2"/>
          <p:cNvSpPr>
            <a:spLocks noGrp="1"/>
          </p:cNvSpPr>
          <p:nvPr>
            <p:ph idx="1"/>
          </p:nvPr>
        </p:nvSpPr>
        <p:spPr>
          <a:xfrm>
            <a:off x="3364302" y="2672549"/>
            <a:ext cx="5676181" cy="3101983"/>
          </a:xfrm>
        </p:spPr>
        <p:txBody>
          <a:bodyPr>
            <a:normAutofit/>
          </a:bodyPr>
          <a:lstStyle/>
          <a:p>
            <a:r>
              <a:rPr lang="en-US" sz="2400" dirty="0">
                <a:solidFill>
                  <a:schemeClr val="tx1"/>
                </a:solidFill>
              </a:rPr>
              <a:t>Resources with the lowest variable operating costs are always dispatched first, while more expensive generating units—like peaking power plants—are brought online when demand increases. </a:t>
            </a:r>
            <a:endParaRPr lang="en-US" sz="2400" dirty="0" smtClean="0">
              <a:solidFill>
                <a:schemeClr val="tx1"/>
              </a:solidFill>
            </a:endParaRPr>
          </a:p>
          <a:p>
            <a:r>
              <a:rPr lang="en-US" sz="2400" dirty="0" smtClean="0">
                <a:solidFill>
                  <a:schemeClr val="tx1"/>
                </a:solidFill>
              </a:rPr>
              <a:t>During system peak demand, real-time energy prices spike</a:t>
            </a:r>
            <a:endParaRPr lang="en-US" sz="2400" dirty="0">
              <a:solidFill>
                <a:schemeClr val="tx1"/>
              </a:solidFill>
            </a:endParaRPr>
          </a:p>
          <a:p>
            <a:endParaRPr lang="en-US" sz="2400" dirty="0">
              <a:solidFill>
                <a:schemeClr val="tx1"/>
              </a:solidFill>
            </a:endParaRPr>
          </a:p>
        </p:txBody>
      </p:sp>
    </p:spTree>
    <p:extLst>
      <p:ext uri="{BB962C8B-B14F-4D97-AF65-F5344CB8AC3E}">
        <p14:creationId xmlns:p14="http://schemas.microsoft.com/office/powerpoint/2010/main" val="414114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9085"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966"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srcRect l="3296" t="1" b="1"/>
          <a:stretch/>
        </p:blipFill>
        <p:spPr>
          <a:xfrm>
            <a:off x="189781" y="2103949"/>
            <a:ext cx="5766235" cy="3234737"/>
          </a:xfrm>
          <a:prstGeom prst="rect">
            <a:avLst/>
          </a:prstGeom>
        </p:spPr>
      </p:pic>
      <p:sp>
        <p:nvSpPr>
          <p:cNvPr id="2" name="Title 1"/>
          <p:cNvSpPr>
            <a:spLocks noGrp="1"/>
          </p:cNvSpPr>
          <p:nvPr>
            <p:ph type="title"/>
          </p:nvPr>
        </p:nvSpPr>
        <p:spPr>
          <a:xfrm>
            <a:off x="6923757" y="1290025"/>
            <a:ext cx="4475892" cy="1188720"/>
          </a:xfrm>
          <a:solidFill>
            <a:srgbClr val="FFFFFF"/>
          </a:solidFill>
          <a:ln>
            <a:solidFill>
              <a:srgbClr val="404040"/>
            </a:solidFill>
          </a:ln>
        </p:spPr>
        <p:txBody>
          <a:bodyPr>
            <a:normAutofit/>
          </a:bodyPr>
          <a:lstStyle/>
          <a:p>
            <a:r>
              <a:rPr lang="en-US" sz="2400" dirty="0"/>
              <a:t>Targeting Customers with High Usage</a:t>
            </a:r>
          </a:p>
        </p:txBody>
      </p:sp>
      <p:sp>
        <p:nvSpPr>
          <p:cNvPr id="3" name="Content Placeholder 2"/>
          <p:cNvSpPr>
            <a:spLocks noGrp="1"/>
          </p:cNvSpPr>
          <p:nvPr>
            <p:ph idx="1"/>
          </p:nvPr>
        </p:nvSpPr>
        <p:spPr>
          <a:xfrm>
            <a:off x="6923757" y="2858703"/>
            <a:ext cx="4475892" cy="3042547"/>
          </a:xfrm>
        </p:spPr>
        <p:txBody>
          <a:bodyPr>
            <a:normAutofit lnSpcReduction="10000"/>
          </a:bodyPr>
          <a:lstStyle/>
          <a:p>
            <a:r>
              <a:rPr lang="en-US" sz="2400" dirty="0" smtClean="0">
                <a:solidFill>
                  <a:srgbClr val="FFFFFF"/>
                </a:solidFill>
              </a:rPr>
              <a:t>Customers </a:t>
            </a:r>
            <a:r>
              <a:rPr lang="en-US" sz="2400" dirty="0">
                <a:solidFill>
                  <a:srgbClr val="FFFFFF"/>
                </a:solidFill>
              </a:rPr>
              <a:t>exceeding average summer peak usage for their profile are targeted</a:t>
            </a:r>
          </a:p>
          <a:p>
            <a:r>
              <a:rPr lang="en-US" sz="2400" dirty="0">
                <a:solidFill>
                  <a:srgbClr val="FFFFFF"/>
                </a:solidFill>
              </a:rPr>
              <a:t>Target these customers to reduce load by 50% during peak </a:t>
            </a:r>
            <a:r>
              <a:rPr lang="en-US" sz="2400" dirty="0" smtClean="0">
                <a:solidFill>
                  <a:srgbClr val="FFFFFF"/>
                </a:solidFill>
              </a:rPr>
              <a:t>hours</a:t>
            </a:r>
          </a:p>
          <a:p>
            <a:r>
              <a:rPr lang="en-US" sz="2400" dirty="0" smtClean="0">
                <a:solidFill>
                  <a:srgbClr val="FFFFFF"/>
                </a:solidFill>
              </a:rPr>
              <a:t>Translates to 1.5% of total yearly usage for top customer</a:t>
            </a:r>
            <a:endParaRPr lang="en-US" sz="2400" dirty="0">
              <a:solidFill>
                <a:srgbClr val="FFFFFF"/>
              </a:solidFill>
            </a:endParaRPr>
          </a:p>
        </p:txBody>
      </p:sp>
    </p:spTree>
    <p:extLst>
      <p:ext uri="{BB962C8B-B14F-4D97-AF65-F5344CB8AC3E}">
        <p14:creationId xmlns:p14="http://schemas.microsoft.com/office/powerpoint/2010/main" val="792752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5" y="636888"/>
            <a:ext cx="7729728" cy="1188720"/>
          </a:xfrm>
        </p:spPr>
        <p:txBody>
          <a:bodyPr>
            <a:normAutofit/>
          </a:bodyPr>
          <a:lstStyle/>
          <a:p>
            <a:r>
              <a:rPr lang="en-US"/>
              <a:t>Targeting Customers with High Usage</a:t>
            </a:r>
          </a:p>
        </p:txBody>
      </p:sp>
      <p:sp>
        <p:nvSpPr>
          <p:cNvPr id="3" name="Content Placeholder 2"/>
          <p:cNvSpPr>
            <a:spLocks noGrp="1"/>
          </p:cNvSpPr>
          <p:nvPr>
            <p:ph idx="1"/>
          </p:nvPr>
        </p:nvSpPr>
        <p:spPr>
          <a:xfrm>
            <a:off x="897147" y="2354856"/>
            <a:ext cx="3295291" cy="2682970"/>
          </a:xfrm>
          <a:solidFill>
            <a:schemeClr val="accent1"/>
          </a:solidFill>
          <a:effectLst/>
        </p:spPr>
        <p:txBody>
          <a:bodyPr>
            <a:normAutofit/>
          </a:bodyPr>
          <a:lstStyle/>
          <a:p>
            <a:pPr marL="0" indent="0" algn="ctr">
              <a:buNone/>
            </a:pPr>
            <a:r>
              <a:rPr lang="en-US" sz="2400" dirty="0" smtClean="0"/>
              <a:t>Summer peak electricity price in Texas (2015) = $39.59/MWh ($25 avg.)</a:t>
            </a:r>
          </a:p>
          <a:p>
            <a:pPr marL="0" indent="0" algn="ctr">
              <a:buNone/>
            </a:pPr>
            <a:endParaRPr lang="en-US" sz="2400" dirty="0"/>
          </a:p>
          <a:p>
            <a:pPr marL="0" indent="0" algn="ctr">
              <a:buNone/>
            </a:pPr>
            <a:r>
              <a:rPr lang="en-US" sz="2400" dirty="0" smtClean="0"/>
              <a:t>$</a:t>
            </a:r>
            <a:r>
              <a:rPr lang="is-IS" sz="2400" dirty="0" smtClean="0"/>
              <a:t>329.19 total recovery for all 373 accounts</a:t>
            </a:r>
            <a:endParaRPr lang="en-US" sz="2400" dirty="0" smtClean="0"/>
          </a:p>
        </p:txBody>
      </p:sp>
      <p:graphicFrame>
        <p:nvGraphicFramePr>
          <p:cNvPr id="4" name="Table 3"/>
          <p:cNvGraphicFramePr>
            <a:graphicFrameLocks noGrp="1"/>
          </p:cNvGraphicFramePr>
          <p:nvPr>
            <p:extLst>
              <p:ext uri="{D42A27DB-BD31-4B8C-83A1-F6EECF244321}">
                <p14:modId xmlns:p14="http://schemas.microsoft.com/office/powerpoint/2010/main" val="1368076365"/>
              </p:ext>
            </p:extLst>
          </p:nvPr>
        </p:nvGraphicFramePr>
        <p:xfrm>
          <a:off x="4779034" y="2354853"/>
          <a:ext cx="5831456" cy="3838912"/>
        </p:xfrm>
        <a:graphic>
          <a:graphicData uri="http://schemas.openxmlformats.org/drawingml/2006/table">
            <a:tbl>
              <a:tblPr>
                <a:tableStyleId>{5C22544A-7EE6-4342-B048-85BDC9FD1C3A}</a:tableStyleId>
              </a:tblPr>
              <a:tblGrid>
                <a:gridCol w="1603202"/>
                <a:gridCol w="1706110"/>
                <a:gridCol w="2522144"/>
              </a:tblGrid>
              <a:tr h="348992">
                <a:tc>
                  <a:txBody>
                    <a:bodyPr/>
                    <a:lstStyle/>
                    <a:p>
                      <a:pPr algn="l" fontAlgn="b"/>
                      <a:r>
                        <a:rPr lang="en-US" sz="2000" u="none" strike="noStrike" dirty="0" smtClean="0">
                          <a:effectLst/>
                        </a:rPr>
                        <a:t>Customer </a:t>
                      </a:r>
                      <a:r>
                        <a:rPr lang="en-US" sz="2000" u="none" strike="noStrike" dirty="0">
                          <a:effectLst/>
                        </a:rPr>
                        <a:t>ID</a:t>
                      </a:r>
                      <a:endParaRPr lang="en-US" sz="2000" b="1" i="0" u="none" strike="noStrike" dirty="0">
                        <a:solidFill>
                          <a:srgbClr val="000000"/>
                        </a:solidFill>
                        <a:effectLst/>
                        <a:latin typeface="Helvetica Neue" charset="0"/>
                      </a:endParaRPr>
                    </a:p>
                  </a:txBody>
                  <a:tcPr marL="6350" marR="6350" marT="6350" marB="0" anchor="b"/>
                </a:tc>
                <a:tc>
                  <a:txBody>
                    <a:bodyPr/>
                    <a:lstStyle/>
                    <a:p>
                      <a:pPr algn="r" fontAlgn="b"/>
                      <a:r>
                        <a:rPr lang="en-US" sz="2000" u="none" strike="noStrike" dirty="0">
                          <a:effectLst/>
                        </a:rPr>
                        <a:t> Usage </a:t>
                      </a:r>
                      <a:r>
                        <a:rPr lang="en-US" sz="2000" u="none" strike="noStrike" dirty="0" smtClean="0">
                          <a:effectLst/>
                        </a:rPr>
                        <a:t>Overage </a:t>
                      </a:r>
                      <a:endParaRPr lang="en-US" sz="2000" b="1" i="0" u="none" strike="noStrike" dirty="0">
                        <a:solidFill>
                          <a:srgbClr val="000000"/>
                        </a:solidFill>
                        <a:effectLst/>
                        <a:latin typeface="Helvetica Neue" charset="0"/>
                      </a:endParaRPr>
                    </a:p>
                  </a:txBody>
                  <a:tcPr marL="6350" marR="6350" marT="6350" marB="0" anchor="b"/>
                </a:tc>
                <a:tc>
                  <a:txBody>
                    <a:bodyPr/>
                    <a:lstStyle/>
                    <a:p>
                      <a:pPr algn="r" fontAlgn="b"/>
                      <a:r>
                        <a:rPr lang="en-US" sz="2000" b="1" u="none" strike="noStrike" dirty="0">
                          <a:effectLst/>
                        </a:rPr>
                        <a:t> $ Recovery for 50% </a:t>
                      </a:r>
                      <a:endParaRPr lang="en-US" sz="2000" b="1" i="0" u="none" strike="noStrike" dirty="0">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is-IS" sz="2000" u="none" strike="noStrike">
                          <a:effectLst/>
                        </a:rPr>
                        <a:t>604</a:t>
                      </a:r>
                      <a:endParaRPr lang="is-IS" sz="2000" b="0" i="0" u="none" strike="noStrike">
                        <a:solidFill>
                          <a:srgbClr val="000000"/>
                        </a:solidFill>
                        <a:effectLst/>
                        <a:latin typeface="Helvetica Neue" charset="0"/>
                      </a:endParaRPr>
                    </a:p>
                  </a:txBody>
                  <a:tcPr marL="6350" marR="6350" marT="6350" marB="0" anchor="b"/>
                </a:tc>
                <a:tc>
                  <a:txBody>
                    <a:bodyPr/>
                    <a:lstStyle/>
                    <a:p>
                      <a:pPr algn="r" fontAlgn="b"/>
                      <a:r>
                        <a:rPr lang="hr-HR" sz="2000" u="none" strike="noStrike">
                          <a:effectLst/>
                        </a:rPr>
                        <a:t> 488.5 </a:t>
                      </a:r>
                      <a:endParaRPr lang="hr-HR" sz="2000" b="0" i="0" u="none" strike="noStrike">
                        <a:solidFill>
                          <a:srgbClr val="000000"/>
                        </a:solidFill>
                        <a:effectLst/>
                        <a:latin typeface="Helvetica Neue" charset="0"/>
                      </a:endParaRPr>
                    </a:p>
                  </a:txBody>
                  <a:tcPr marL="6350" marR="6350" marT="6350" marB="0" anchor="b"/>
                </a:tc>
                <a:tc>
                  <a:txBody>
                    <a:bodyPr/>
                    <a:lstStyle/>
                    <a:p>
                      <a:pPr algn="r" fontAlgn="b"/>
                      <a:r>
                        <a:rPr lang="hr-HR" sz="2000" b="1" u="none" strike="noStrike">
                          <a:effectLst/>
                        </a:rPr>
                        <a:t> 9.67 </a:t>
                      </a:r>
                      <a:endParaRPr lang="hr-HR" sz="2000" b="1" i="0" u="none" strike="noStrike">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is-IS" sz="2000" u="none" strike="noStrike">
                          <a:effectLst/>
                        </a:rPr>
                        <a:t>9935</a:t>
                      </a:r>
                      <a:endParaRPr lang="is-IS" sz="2000" b="0" i="0" u="none" strike="noStrike">
                        <a:solidFill>
                          <a:srgbClr val="000000"/>
                        </a:solidFill>
                        <a:effectLst/>
                        <a:latin typeface="Helvetica Neue" charset="0"/>
                      </a:endParaRPr>
                    </a:p>
                  </a:txBody>
                  <a:tcPr marL="6350" marR="6350" marT="6350" marB="0" anchor="b"/>
                </a:tc>
                <a:tc>
                  <a:txBody>
                    <a:bodyPr/>
                    <a:lstStyle/>
                    <a:p>
                      <a:pPr algn="r" fontAlgn="b"/>
                      <a:r>
                        <a:rPr lang="hr-HR" sz="2000" u="none" strike="noStrike">
                          <a:effectLst/>
                        </a:rPr>
                        <a:t> 414.5 </a:t>
                      </a:r>
                      <a:endParaRPr lang="hr-HR" sz="2000" b="0" i="0" u="none" strike="noStrike">
                        <a:solidFill>
                          <a:srgbClr val="000000"/>
                        </a:solidFill>
                        <a:effectLst/>
                        <a:latin typeface="Helvetica Neue" charset="0"/>
                      </a:endParaRPr>
                    </a:p>
                  </a:txBody>
                  <a:tcPr marL="6350" marR="6350" marT="6350" marB="0" anchor="b"/>
                </a:tc>
                <a:tc>
                  <a:txBody>
                    <a:bodyPr/>
                    <a:lstStyle/>
                    <a:p>
                      <a:pPr algn="r" fontAlgn="b"/>
                      <a:r>
                        <a:rPr lang="hr-HR" sz="2000" b="1" u="none" strike="noStrike">
                          <a:effectLst/>
                        </a:rPr>
                        <a:t> 8.21 </a:t>
                      </a:r>
                      <a:endParaRPr lang="hr-HR" sz="2000" b="1" i="0" u="none" strike="noStrike">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fi-FI" sz="2000" u="none" strike="noStrike">
                          <a:effectLst/>
                        </a:rPr>
                        <a:t>3795</a:t>
                      </a:r>
                      <a:endParaRPr lang="fi-FI" sz="2000" b="0" i="0" u="none" strike="noStrike">
                        <a:solidFill>
                          <a:srgbClr val="000000"/>
                        </a:solidFill>
                        <a:effectLst/>
                        <a:latin typeface="Helvetica Neue" charset="0"/>
                      </a:endParaRPr>
                    </a:p>
                  </a:txBody>
                  <a:tcPr marL="6350" marR="6350" marT="6350" marB="0" anchor="b"/>
                </a:tc>
                <a:tc>
                  <a:txBody>
                    <a:bodyPr/>
                    <a:lstStyle/>
                    <a:p>
                      <a:pPr algn="r" fontAlgn="b"/>
                      <a:r>
                        <a:rPr lang="nb-NO" sz="2000" u="none" strike="noStrike">
                          <a:effectLst/>
                        </a:rPr>
                        <a:t> 365.4 </a:t>
                      </a:r>
                      <a:endParaRPr lang="nb-NO" sz="2000" b="0" i="0" u="none" strike="noStrike">
                        <a:solidFill>
                          <a:srgbClr val="000000"/>
                        </a:solidFill>
                        <a:effectLst/>
                        <a:latin typeface="Helvetica Neue" charset="0"/>
                      </a:endParaRPr>
                    </a:p>
                  </a:txBody>
                  <a:tcPr marL="6350" marR="6350" marT="6350" marB="0" anchor="b"/>
                </a:tc>
                <a:tc>
                  <a:txBody>
                    <a:bodyPr/>
                    <a:lstStyle/>
                    <a:p>
                      <a:pPr algn="r" fontAlgn="b"/>
                      <a:r>
                        <a:rPr lang="hr-HR" sz="2000" b="1" u="none" strike="noStrike">
                          <a:effectLst/>
                        </a:rPr>
                        <a:t> 7.23 </a:t>
                      </a:r>
                      <a:endParaRPr lang="hr-HR" sz="2000" b="1" i="0" u="none" strike="noStrike">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is-IS" sz="2000" u="none" strike="noStrike">
                          <a:effectLst/>
                        </a:rPr>
                        <a:t>5262</a:t>
                      </a:r>
                      <a:endParaRPr lang="is-IS" sz="2000" b="0" i="0" u="none" strike="noStrike">
                        <a:solidFill>
                          <a:srgbClr val="000000"/>
                        </a:solidFill>
                        <a:effectLst/>
                        <a:latin typeface="Helvetica Neue" charset="0"/>
                      </a:endParaRPr>
                    </a:p>
                  </a:txBody>
                  <a:tcPr marL="6350" marR="6350" marT="6350" marB="0" anchor="b"/>
                </a:tc>
                <a:tc>
                  <a:txBody>
                    <a:bodyPr/>
                    <a:lstStyle/>
                    <a:p>
                      <a:pPr algn="r" fontAlgn="b"/>
                      <a:r>
                        <a:rPr lang="nb-NO" sz="2000" u="none" strike="noStrike">
                          <a:effectLst/>
                        </a:rPr>
                        <a:t> 341.4 </a:t>
                      </a:r>
                      <a:endParaRPr lang="nb-NO" sz="2000" b="0" i="0" u="none" strike="noStrike">
                        <a:solidFill>
                          <a:srgbClr val="000000"/>
                        </a:solidFill>
                        <a:effectLst/>
                        <a:latin typeface="Helvetica Neue" charset="0"/>
                      </a:endParaRPr>
                    </a:p>
                  </a:txBody>
                  <a:tcPr marL="6350" marR="6350" marT="6350" marB="0" anchor="b"/>
                </a:tc>
                <a:tc>
                  <a:txBody>
                    <a:bodyPr/>
                    <a:lstStyle/>
                    <a:p>
                      <a:pPr algn="r" fontAlgn="b"/>
                      <a:r>
                        <a:rPr lang="hr-HR" sz="2000" b="1" u="none" strike="noStrike">
                          <a:effectLst/>
                        </a:rPr>
                        <a:t> 6.76 </a:t>
                      </a:r>
                      <a:endParaRPr lang="hr-HR" sz="2000" b="1" i="0" u="none" strike="noStrike">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uk-UA" sz="2000" u="none" strike="noStrike">
                          <a:effectLst/>
                        </a:rPr>
                        <a:t>7510</a:t>
                      </a:r>
                      <a:endParaRPr lang="uk-UA" sz="2000" b="0" i="0" u="none" strike="noStrike">
                        <a:solidFill>
                          <a:srgbClr val="000000"/>
                        </a:solidFill>
                        <a:effectLst/>
                        <a:latin typeface="Helvetica Neue" charset="0"/>
                      </a:endParaRPr>
                    </a:p>
                  </a:txBody>
                  <a:tcPr marL="6350" marR="6350" marT="6350" marB="0" anchor="b"/>
                </a:tc>
                <a:tc>
                  <a:txBody>
                    <a:bodyPr/>
                    <a:lstStyle/>
                    <a:p>
                      <a:pPr algn="r" fontAlgn="b"/>
                      <a:r>
                        <a:rPr lang="hr-HR" sz="2000" u="none" strike="noStrike">
                          <a:effectLst/>
                        </a:rPr>
                        <a:t> 307.2 </a:t>
                      </a:r>
                      <a:endParaRPr lang="hr-HR" sz="2000" b="0" i="0" u="none" strike="noStrike">
                        <a:solidFill>
                          <a:srgbClr val="000000"/>
                        </a:solidFill>
                        <a:effectLst/>
                        <a:latin typeface="Helvetica Neue" charset="0"/>
                      </a:endParaRPr>
                    </a:p>
                  </a:txBody>
                  <a:tcPr marL="6350" marR="6350" marT="6350" marB="0" anchor="b"/>
                </a:tc>
                <a:tc>
                  <a:txBody>
                    <a:bodyPr/>
                    <a:lstStyle/>
                    <a:p>
                      <a:pPr algn="r" fontAlgn="b"/>
                      <a:r>
                        <a:rPr lang="nb-NO" sz="2000" b="1" u="none" strike="noStrike">
                          <a:effectLst/>
                        </a:rPr>
                        <a:t> 6.08 </a:t>
                      </a:r>
                      <a:endParaRPr lang="nb-NO" sz="2000" b="1" i="0" u="none" strike="noStrike">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is-IS" sz="2000" u="none" strike="noStrike">
                          <a:effectLst/>
                        </a:rPr>
                        <a:t>4313</a:t>
                      </a:r>
                      <a:endParaRPr lang="is-IS" sz="2000" b="0" i="0" u="none" strike="noStrike">
                        <a:solidFill>
                          <a:srgbClr val="000000"/>
                        </a:solidFill>
                        <a:effectLst/>
                        <a:latin typeface="Helvetica Neue" charset="0"/>
                      </a:endParaRPr>
                    </a:p>
                  </a:txBody>
                  <a:tcPr marL="6350" marR="6350" marT="6350" marB="0" anchor="b"/>
                </a:tc>
                <a:tc>
                  <a:txBody>
                    <a:bodyPr/>
                    <a:lstStyle/>
                    <a:p>
                      <a:pPr algn="r" fontAlgn="b"/>
                      <a:r>
                        <a:rPr lang="nb-NO" sz="2000" u="none" strike="noStrike">
                          <a:effectLst/>
                        </a:rPr>
                        <a:t> 290.5 </a:t>
                      </a:r>
                      <a:endParaRPr lang="nb-NO" sz="2000" b="0" i="0" u="none" strike="noStrike">
                        <a:solidFill>
                          <a:srgbClr val="000000"/>
                        </a:solidFill>
                        <a:effectLst/>
                        <a:latin typeface="Helvetica Neue" charset="0"/>
                      </a:endParaRPr>
                    </a:p>
                  </a:txBody>
                  <a:tcPr marL="6350" marR="6350" marT="6350" marB="0" anchor="b"/>
                </a:tc>
                <a:tc>
                  <a:txBody>
                    <a:bodyPr/>
                    <a:lstStyle/>
                    <a:p>
                      <a:pPr algn="r" fontAlgn="b"/>
                      <a:r>
                        <a:rPr lang="nb-NO" sz="2000" b="1" u="none" strike="noStrike">
                          <a:effectLst/>
                        </a:rPr>
                        <a:t> 5.75 </a:t>
                      </a:r>
                      <a:endParaRPr lang="nb-NO" sz="2000" b="1" i="0" u="none" strike="noStrike">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cs-CZ" sz="2000" u="none" strike="noStrike">
                          <a:effectLst/>
                        </a:rPr>
                        <a:t>5921</a:t>
                      </a:r>
                      <a:endParaRPr lang="cs-CZ" sz="2000" b="0" i="0" u="none" strike="noStrike">
                        <a:solidFill>
                          <a:srgbClr val="000000"/>
                        </a:solidFill>
                        <a:effectLst/>
                        <a:latin typeface="Helvetica Neue" charset="0"/>
                      </a:endParaRPr>
                    </a:p>
                  </a:txBody>
                  <a:tcPr marL="6350" marR="6350" marT="6350" marB="0" anchor="b"/>
                </a:tc>
                <a:tc>
                  <a:txBody>
                    <a:bodyPr/>
                    <a:lstStyle/>
                    <a:p>
                      <a:pPr algn="r" fontAlgn="b"/>
                      <a:r>
                        <a:rPr lang="nb-NO" sz="2000" u="none" strike="noStrike">
                          <a:effectLst/>
                        </a:rPr>
                        <a:t> 290.0 </a:t>
                      </a:r>
                      <a:endParaRPr lang="nb-NO" sz="2000" b="0" i="0" u="none" strike="noStrike">
                        <a:solidFill>
                          <a:srgbClr val="000000"/>
                        </a:solidFill>
                        <a:effectLst/>
                        <a:latin typeface="Helvetica Neue" charset="0"/>
                      </a:endParaRPr>
                    </a:p>
                  </a:txBody>
                  <a:tcPr marL="6350" marR="6350" marT="6350" marB="0" anchor="b"/>
                </a:tc>
                <a:tc>
                  <a:txBody>
                    <a:bodyPr/>
                    <a:lstStyle/>
                    <a:p>
                      <a:pPr algn="r" fontAlgn="b"/>
                      <a:r>
                        <a:rPr lang="nb-NO" sz="2000" b="1" u="none" strike="noStrike" dirty="0">
                          <a:effectLst/>
                        </a:rPr>
                        <a:t> 5.74 </a:t>
                      </a:r>
                      <a:endParaRPr lang="nb-NO" sz="2000" b="1" i="0" u="none" strike="noStrike" dirty="0">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is-IS" sz="2000" u="none" strike="noStrike">
                          <a:effectLst/>
                        </a:rPr>
                        <a:t>2072</a:t>
                      </a:r>
                      <a:endParaRPr lang="is-IS" sz="2000" b="0" i="0" u="none" strike="noStrike">
                        <a:solidFill>
                          <a:srgbClr val="000000"/>
                        </a:solidFill>
                        <a:effectLst/>
                        <a:latin typeface="Helvetica Neue" charset="0"/>
                      </a:endParaRPr>
                    </a:p>
                  </a:txBody>
                  <a:tcPr marL="6350" marR="6350" marT="6350" marB="0" anchor="b"/>
                </a:tc>
                <a:tc>
                  <a:txBody>
                    <a:bodyPr/>
                    <a:lstStyle/>
                    <a:p>
                      <a:pPr algn="r" fontAlgn="b"/>
                      <a:r>
                        <a:rPr lang="hr-HR" sz="2000" u="none" strike="noStrike">
                          <a:effectLst/>
                        </a:rPr>
                        <a:t> 283.7 </a:t>
                      </a:r>
                      <a:endParaRPr lang="hr-HR" sz="2000" b="0" i="0" u="none" strike="noStrike">
                        <a:solidFill>
                          <a:srgbClr val="000000"/>
                        </a:solidFill>
                        <a:effectLst/>
                        <a:latin typeface="Helvetica Neue" charset="0"/>
                      </a:endParaRPr>
                    </a:p>
                  </a:txBody>
                  <a:tcPr marL="6350" marR="6350" marT="6350" marB="0" anchor="b"/>
                </a:tc>
                <a:tc>
                  <a:txBody>
                    <a:bodyPr/>
                    <a:lstStyle/>
                    <a:p>
                      <a:pPr algn="r" fontAlgn="b"/>
                      <a:r>
                        <a:rPr lang="nb-NO" sz="2000" b="1" u="none" strike="noStrike">
                          <a:effectLst/>
                        </a:rPr>
                        <a:t> 5.61 </a:t>
                      </a:r>
                      <a:endParaRPr lang="nb-NO" sz="2000" b="1" i="0" u="none" strike="noStrike">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is-IS" sz="2000" u="none" strike="noStrike">
                          <a:effectLst/>
                        </a:rPr>
                        <a:t>1700</a:t>
                      </a:r>
                      <a:endParaRPr lang="is-IS" sz="2000" b="0" i="0" u="none" strike="noStrike">
                        <a:solidFill>
                          <a:srgbClr val="000000"/>
                        </a:solidFill>
                        <a:effectLst/>
                        <a:latin typeface="Helvetica Neue" charset="0"/>
                      </a:endParaRPr>
                    </a:p>
                  </a:txBody>
                  <a:tcPr marL="6350" marR="6350" marT="6350" marB="0" anchor="b"/>
                </a:tc>
                <a:tc>
                  <a:txBody>
                    <a:bodyPr/>
                    <a:lstStyle/>
                    <a:p>
                      <a:pPr algn="r" fontAlgn="b"/>
                      <a:r>
                        <a:rPr lang="hr-HR" sz="2000" u="none" strike="noStrike">
                          <a:effectLst/>
                        </a:rPr>
                        <a:t> 276.3 </a:t>
                      </a:r>
                      <a:endParaRPr lang="hr-HR" sz="2000" b="0" i="0" u="none" strike="noStrike">
                        <a:solidFill>
                          <a:srgbClr val="000000"/>
                        </a:solidFill>
                        <a:effectLst/>
                        <a:latin typeface="Helvetica Neue" charset="0"/>
                      </a:endParaRPr>
                    </a:p>
                  </a:txBody>
                  <a:tcPr marL="6350" marR="6350" marT="6350" marB="0" anchor="b"/>
                </a:tc>
                <a:tc>
                  <a:txBody>
                    <a:bodyPr/>
                    <a:lstStyle/>
                    <a:p>
                      <a:pPr algn="r" fontAlgn="b"/>
                      <a:r>
                        <a:rPr lang="nb-NO" sz="2000" b="1" u="none" strike="noStrike" dirty="0">
                          <a:effectLst/>
                        </a:rPr>
                        <a:t> 5.47 </a:t>
                      </a:r>
                      <a:endParaRPr lang="nb-NO" sz="2000" b="1" i="0" u="none" strike="noStrike" dirty="0">
                        <a:solidFill>
                          <a:srgbClr val="000000"/>
                        </a:solidFill>
                        <a:effectLst/>
                        <a:latin typeface="Helvetica Neue" charset="0"/>
                      </a:endParaRPr>
                    </a:p>
                  </a:txBody>
                  <a:tcPr marL="6350" marR="6350" marT="6350" marB="0" anchor="b">
                    <a:solidFill>
                      <a:schemeClr val="accent1">
                        <a:lumMod val="40000"/>
                        <a:lumOff val="60000"/>
                      </a:schemeClr>
                    </a:solidFill>
                  </a:tcPr>
                </a:tc>
              </a:tr>
              <a:tr h="348992">
                <a:tc>
                  <a:txBody>
                    <a:bodyPr/>
                    <a:lstStyle/>
                    <a:p>
                      <a:pPr algn="r" fontAlgn="b"/>
                      <a:r>
                        <a:rPr lang="is-IS" sz="2000" u="none" strike="noStrike">
                          <a:effectLst/>
                        </a:rPr>
                        <a:t>3719</a:t>
                      </a:r>
                      <a:endParaRPr lang="is-IS" sz="2000" b="0" i="0" u="none" strike="noStrike">
                        <a:solidFill>
                          <a:srgbClr val="000000"/>
                        </a:solidFill>
                        <a:effectLst/>
                        <a:latin typeface="Helvetica Neue" charset="0"/>
                      </a:endParaRPr>
                    </a:p>
                  </a:txBody>
                  <a:tcPr marL="6350" marR="6350" marT="6350" marB="0" anchor="b"/>
                </a:tc>
                <a:tc>
                  <a:txBody>
                    <a:bodyPr/>
                    <a:lstStyle/>
                    <a:p>
                      <a:pPr algn="r" fontAlgn="b"/>
                      <a:r>
                        <a:rPr lang="is-IS" sz="2000" u="none" strike="noStrike">
                          <a:effectLst/>
                        </a:rPr>
                        <a:t> 256.3 </a:t>
                      </a:r>
                      <a:endParaRPr lang="is-IS" sz="2000" b="0" i="0" u="none" strike="noStrike">
                        <a:solidFill>
                          <a:srgbClr val="000000"/>
                        </a:solidFill>
                        <a:effectLst/>
                        <a:latin typeface="Helvetica Neue" charset="0"/>
                      </a:endParaRPr>
                    </a:p>
                  </a:txBody>
                  <a:tcPr marL="6350" marR="6350" marT="6350" marB="0" anchor="b"/>
                </a:tc>
                <a:tc>
                  <a:txBody>
                    <a:bodyPr/>
                    <a:lstStyle/>
                    <a:p>
                      <a:pPr algn="r" fontAlgn="b"/>
                      <a:r>
                        <a:rPr lang="is-IS" sz="2000" b="1" u="none" strike="noStrike" dirty="0">
                          <a:effectLst/>
                        </a:rPr>
                        <a:t> 5.07 </a:t>
                      </a:r>
                      <a:endParaRPr lang="is-IS" sz="2000" b="1" i="0" u="none" strike="noStrike" dirty="0">
                        <a:solidFill>
                          <a:srgbClr val="000000"/>
                        </a:solidFill>
                        <a:effectLst/>
                        <a:latin typeface="Helvetica Neue" charset="0"/>
                      </a:endParaRPr>
                    </a:p>
                  </a:txBody>
                  <a:tcPr marL="6350" marR="6350" marT="6350" marB="0" anchor="b">
                    <a:solidFill>
                      <a:schemeClr val="accent1">
                        <a:lumMod val="40000"/>
                        <a:lumOff val="60000"/>
                      </a:schemeClr>
                    </a:solidFill>
                  </a:tcPr>
                </a:tc>
              </a:tr>
            </a:tbl>
          </a:graphicData>
        </a:graphic>
      </p:graphicFrame>
    </p:spTree>
    <p:extLst>
      <p:ext uri="{BB962C8B-B14F-4D97-AF65-F5344CB8AC3E}">
        <p14:creationId xmlns:p14="http://schemas.microsoft.com/office/powerpoint/2010/main" val="9509504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Background</a:t>
            </a:r>
          </a:p>
        </p:txBody>
      </p:sp>
      <p:graphicFrame>
        <p:nvGraphicFramePr>
          <p:cNvPr id="10" name="Content Placeholder 2"/>
          <p:cNvGraphicFramePr>
            <a:graphicFrameLocks noGrp="1"/>
          </p:cNvGraphicFramePr>
          <p:nvPr>
            <p:ph idx="1"/>
            <p:extLst>
              <p:ext uri="{D42A27DB-BD31-4B8C-83A1-F6EECF244321}">
                <p14:modId xmlns:p14="http://schemas.microsoft.com/office/powerpoint/2010/main" val="1051573348"/>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66273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srcRect l="28972" r="28186" b="-1"/>
          <a:stretch/>
        </p:blipFill>
        <p:spPr>
          <a:xfrm>
            <a:off x="7070298" y="970949"/>
            <a:ext cx="4148356" cy="4599432"/>
          </a:xfrm>
          <a:prstGeom prst="rect">
            <a:avLst/>
          </a:prstGeom>
        </p:spPr>
      </p:pic>
      <p:sp>
        <p:nvSpPr>
          <p:cNvPr id="2" name="Title 1"/>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sz="2200" dirty="0"/>
              <a:t>Forecasting day-ahead electricity usage</a:t>
            </a:r>
          </a:p>
        </p:txBody>
      </p:sp>
      <p:sp>
        <p:nvSpPr>
          <p:cNvPr id="3" name="Content Placeholder 2"/>
          <p:cNvSpPr>
            <a:spLocks noGrp="1"/>
          </p:cNvSpPr>
          <p:nvPr>
            <p:ph idx="1"/>
          </p:nvPr>
        </p:nvSpPr>
        <p:spPr>
          <a:xfrm>
            <a:off x="804672" y="2858703"/>
            <a:ext cx="4475892" cy="3042547"/>
          </a:xfrm>
        </p:spPr>
        <p:txBody>
          <a:bodyPr>
            <a:normAutofit/>
          </a:bodyPr>
          <a:lstStyle/>
          <a:p>
            <a:r>
              <a:rPr lang="en-US">
                <a:solidFill>
                  <a:srgbClr val="FFFFFF"/>
                </a:solidFill>
              </a:rPr>
              <a:t>Current baseline method to forecast a customer’s residential electricity usage is error-prone and could be more accurate.  The goal is to predict individual residential electricity hourly usage day ahead better than the current benchmark method.</a:t>
            </a:r>
          </a:p>
          <a:p>
            <a:r>
              <a:rPr lang="en-US">
                <a:solidFill>
                  <a:srgbClr val="FFFFFF"/>
                </a:solidFill>
              </a:rPr>
              <a:t>Real-time prices are consequently much more volatile than day-ahead prices due to their unpredictable nature. </a:t>
            </a:r>
          </a:p>
        </p:txBody>
      </p:sp>
    </p:spTree>
    <p:extLst>
      <p:ext uri="{BB962C8B-B14F-4D97-AF65-F5344CB8AC3E}">
        <p14:creationId xmlns:p14="http://schemas.microsoft.com/office/powerpoint/2010/main" val="296821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1136" y="4325791"/>
            <a:ext cx="7729728" cy="1188720"/>
          </a:xfrm>
        </p:spPr>
        <p:txBody>
          <a:bodyPr>
            <a:normAutofit/>
          </a:bodyPr>
          <a:lstStyle/>
          <a:p>
            <a:r>
              <a:rPr lang="en-US" dirty="0"/>
              <a:t>Forecasting day-ahead electricity usage</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408277685"/>
              </p:ext>
            </p:extLst>
          </p:nvPr>
        </p:nvGraphicFramePr>
        <p:xfrm>
          <a:off x="946986" y="946984"/>
          <a:ext cx="10298030" cy="2782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5832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4171" r="8640"/>
          <a:stretch/>
        </p:blipFill>
        <p:spPr>
          <a:xfrm>
            <a:off x="20" y="3429001"/>
            <a:ext cx="5315041" cy="342900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1641" r="11170"/>
          <a:stretch/>
        </p:blipFill>
        <p:spPr>
          <a:xfrm>
            <a:off x="20" y="-2"/>
            <a:ext cx="5315041" cy="3429002"/>
          </a:xfrm>
          <a:prstGeom prst="rect">
            <a:avLst/>
          </a:prstGeom>
        </p:spPr>
      </p:pic>
      <p:sp>
        <p:nvSpPr>
          <p:cNvPr id="2" name="Title 1"/>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a:t>Baseline prediction for april 2015 data</a:t>
            </a:r>
          </a:p>
        </p:txBody>
      </p:sp>
      <p:sp>
        <p:nvSpPr>
          <p:cNvPr id="3" name="Content Placeholder 2"/>
          <p:cNvSpPr>
            <a:spLocks noGrp="1"/>
          </p:cNvSpPr>
          <p:nvPr>
            <p:ph idx="1"/>
          </p:nvPr>
        </p:nvSpPr>
        <p:spPr>
          <a:xfrm>
            <a:off x="6119732" y="2858703"/>
            <a:ext cx="5285791" cy="3042547"/>
          </a:xfrm>
        </p:spPr>
        <p:txBody>
          <a:bodyPr>
            <a:normAutofit/>
          </a:bodyPr>
          <a:lstStyle/>
          <a:p>
            <a:r>
              <a:rPr lang="en-US" dirty="0">
                <a:solidFill>
                  <a:srgbClr val="FFFFFF"/>
                </a:solidFill>
              </a:rPr>
              <a:t>Current baseline prediction calculated by:</a:t>
            </a:r>
          </a:p>
          <a:p>
            <a:pPr lvl="1"/>
            <a:r>
              <a:rPr lang="en-US" dirty="0">
                <a:solidFill>
                  <a:srgbClr val="FFFFFF"/>
                </a:solidFill>
              </a:rPr>
              <a:t>Taking hourly averages across three most recent </a:t>
            </a:r>
            <a:r>
              <a:rPr lang="en-US" dirty="0" smtClean="0">
                <a:solidFill>
                  <a:srgbClr val="FFFFFF"/>
                </a:solidFill>
              </a:rPr>
              <a:t>past days </a:t>
            </a:r>
            <a:r>
              <a:rPr lang="en-US" dirty="0">
                <a:solidFill>
                  <a:srgbClr val="FFFFFF"/>
                </a:solidFill>
              </a:rPr>
              <a:t>with highest average consumption value out of a pool of ten previous days</a:t>
            </a:r>
          </a:p>
        </p:txBody>
      </p:sp>
    </p:spTree>
    <p:extLst>
      <p:ext uri="{BB962C8B-B14F-4D97-AF65-F5344CB8AC3E}">
        <p14:creationId xmlns:p14="http://schemas.microsoft.com/office/powerpoint/2010/main" val="7766615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2"/>
          <a:srcRect l="4722" r="8089"/>
          <a:stretch/>
        </p:blipFill>
        <p:spPr>
          <a:xfrm>
            <a:off x="20" y="3429001"/>
            <a:ext cx="5315041" cy="3429000"/>
          </a:xfrm>
          <a:prstGeom prst="rect">
            <a:avLst/>
          </a:prstGeom>
        </p:spPr>
      </p:pic>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4494" r="8317"/>
          <a:stretch/>
        </p:blipFill>
        <p:spPr>
          <a:xfrm>
            <a:off x="20" y="-2"/>
            <a:ext cx="5315041" cy="3429002"/>
          </a:xfrm>
          <a:prstGeom prst="rect">
            <a:avLst/>
          </a:prstGeom>
        </p:spPr>
      </p:pic>
      <p:sp>
        <p:nvSpPr>
          <p:cNvPr id="2" name="Title 1"/>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sz="2600"/>
              <a:t>ARIMA MODEL PREDICTION FOR APRIL 2015 DATA </a:t>
            </a:r>
          </a:p>
        </p:txBody>
      </p:sp>
      <p:sp>
        <p:nvSpPr>
          <p:cNvPr id="3" name="Content Placeholder 2"/>
          <p:cNvSpPr>
            <a:spLocks noGrp="1"/>
          </p:cNvSpPr>
          <p:nvPr>
            <p:ph idx="1"/>
          </p:nvPr>
        </p:nvSpPr>
        <p:spPr>
          <a:xfrm>
            <a:off x="6119732" y="2858703"/>
            <a:ext cx="5285791" cy="3042547"/>
          </a:xfrm>
        </p:spPr>
        <p:txBody>
          <a:bodyPr>
            <a:normAutofit/>
          </a:bodyPr>
          <a:lstStyle/>
          <a:p>
            <a:r>
              <a:rPr lang="en-US">
                <a:solidFill>
                  <a:srgbClr val="FFFFFF"/>
                </a:solidFill>
              </a:rPr>
              <a:t>The Auto-Regressive Integrated Moving Average (ARIMA) [24] is a time series model that takes into account the the past observations to make future predictions.</a:t>
            </a:r>
          </a:p>
          <a:p>
            <a:r>
              <a:rPr lang="en-US">
                <a:solidFill>
                  <a:srgbClr val="FFFFFF"/>
                </a:solidFill>
              </a:rPr>
              <a:t>Able to better capture the peak and dips in customer usage compared to baseline prediction</a:t>
            </a:r>
          </a:p>
        </p:txBody>
      </p:sp>
    </p:spTree>
    <p:extLst>
      <p:ext uri="{BB962C8B-B14F-4D97-AF65-F5344CB8AC3E}">
        <p14:creationId xmlns:p14="http://schemas.microsoft.com/office/powerpoint/2010/main" val="1176758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2231136" y="341839"/>
            <a:ext cx="7729728" cy="1188720"/>
          </a:xfrm>
        </p:spPr>
        <p:txBody>
          <a:bodyPr>
            <a:normAutofit/>
          </a:bodyPr>
          <a:lstStyle/>
          <a:p>
            <a:r>
              <a:rPr lang="en-US" smtClean="0"/>
              <a:t>MODEL PREDICTION COMPARISON for APRIL 1, 2015 DATA</a:t>
            </a:r>
            <a:endParaRPr lang="en-US"/>
          </a:p>
        </p:txBody>
      </p:sp>
      <p:pic>
        <p:nvPicPr>
          <p:cNvPr id="5" name="Content Placeholder 4"/>
          <p:cNvPicPr>
            <a:picLocks noGrp="1" noChangeAspect="1"/>
          </p:cNvPicPr>
          <p:nvPr>
            <p:ph idx="1"/>
          </p:nvPr>
        </p:nvPicPr>
        <p:blipFill>
          <a:blip r:embed="rId2"/>
          <a:stretch>
            <a:fillRect/>
          </a:stretch>
        </p:blipFill>
        <p:spPr>
          <a:xfrm>
            <a:off x="293298" y="2079339"/>
            <a:ext cx="5520906" cy="3770390"/>
          </a:xfrm>
          <a:prstGeom prst="rect">
            <a:avLst/>
          </a:prstGeom>
        </p:spPr>
      </p:pic>
      <p:pic>
        <p:nvPicPr>
          <p:cNvPr id="4" name="Picture 3"/>
          <p:cNvPicPr>
            <a:picLocks noChangeAspect="1"/>
          </p:cNvPicPr>
          <p:nvPr/>
        </p:nvPicPr>
        <p:blipFill>
          <a:blip r:embed="rId3"/>
          <a:stretch>
            <a:fillRect/>
          </a:stretch>
        </p:blipFill>
        <p:spPr>
          <a:xfrm>
            <a:off x="6262777" y="2428642"/>
            <a:ext cx="5584166" cy="3805965"/>
          </a:xfrm>
          <a:prstGeom prst="rect">
            <a:avLst/>
          </a:prstGeom>
        </p:spPr>
      </p:pic>
      <p:sp>
        <p:nvSpPr>
          <p:cNvPr id="6" name="TextBox 5"/>
          <p:cNvSpPr txBox="1"/>
          <p:nvPr/>
        </p:nvSpPr>
        <p:spPr>
          <a:xfrm>
            <a:off x="1052424" y="1743012"/>
            <a:ext cx="4364966" cy="369332"/>
          </a:xfrm>
          <a:prstGeom prst="rect">
            <a:avLst/>
          </a:prstGeom>
          <a:noFill/>
        </p:spPr>
        <p:txBody>
          <a:bodyPr wrap="square" rtlCol="0">
            <a:spAutoFit/>
          </a:bodyPr>
          <a:lstStyle/>
          <a:p>
            <a:r>
              <a:rPr lang="en-US" b="1" dirty="0" smtClean="0"/>
              <a:t>ARIMA Model Prediction for 4/1/2015</a:t>
            </a:r>
            <a:endParaRPr lang="en-US" b="1" dirty="0"/>
          </a:p>
        </p:txBody>
      </p:sp>
      <p:sp>
        <p:nvSpPr>
          <p:cNvPr id="7" name="TextBox 6"/>
          <p:cNvSpPr txBox="1"/>
          <p:nvPr/>
        </p:nvSpPr>
        <p:spPr>
          <a:xfrm>
            <a:off x="7226065" y="2093821"/>
            <a:ext cx="4364966" cy="369332"/>
          </a:xfrm>
          <a:prstGeom prst="rect">
            <a:avLst/>
          </a:prstGeom>
          <a:noFill/>
        </p:spPr>
        <p:txBody>
          <a:bodyPr wrap="square" rtlCol="0">
            <a:spAutoFit/>
          </a:bodyPr>
          <a:lstStyle/>
          <a:p>
            <a:r>
              <a:rPr lang="en-US" b="1" smtClean="0"/>
              <a:t>Baseline Prediction for 4/1/2015</a:t>
            </a:r>
            <a:endParaRPr lang="en-US" b="1"/>
          </a:p>
        </p:txBody>
      </p:sp>
      <p:sp>
        <p:nvSpPr>
          <p:cNvPr id="9" name="Rectangle 8"/>
          <p:cNvSpPr/>
          <p:nvPr/>
        </p:nvSpPr>
        <p:spPr>
          <a:xfrm>
            <a:off x="1678829" y="6107763"/>
            <a:ext cx="8834342" cy="461665"/>
          </a:xfrm>
          <a:prstGeom prst="rect">
            <a:avLst/>
          </a:prstGeom>
          <a:solidFill>
            <a:schemeClr val="bg2"/>
          </a:solidFill>
          <a:effectLst>
            <a:glow rad="127000">
              <a:schemeClr val="accent1">
                <a:alpha val="36000"/>
              </a:schemeClr>
            </a:glow>
            <a:outerShdw blurRad="50800" dist="50800" dir="5400000" algn="ctr" rotWithShape="0">
              <a:srgbClr val="000000">
                <a:alpha val="99000"/>
              </a:srgbClr>
            </a:outerShdw>
          </a:effectLst>
        </p:spPr>
        <p:txBody>
          <a:bodyPr wrap="none">
            <a:spAutoFit/>
          </a:bodyPr>
          <a:lstStyle/>
          <a:p>
            <a:r>
              <a:rPr lang="nb-NO" sz="2400" b="1" dirty="0"/>
              <a:t>31.2% </a:t>
            </a:r>
            <a:r>
              <a:rPr lang="nb-NO" sz="2400" b="1" dirty="0" err="1"/>
              <a:t>reduction</a:t>
            </a:r>
            <a:r>
              <a:rPr lang="nb-NO" sz="2400" b="1" dirty="0"/>
              <a:t> in </a:t>
            </a:r>
            <a:r>
              <a:rPr lang="nb-NO" sz="2400" b="1" dirty="0" err="1"/>
              <a:t>forecasting</a:t>
            </a:r>
            <a:r>
              <a:rPr lang="nb-NO" sz="2400" b="1" dirty="0"/>
              <a:t> </a:t>
            </a:r>
            <a:r>
              <a:rPr lang="nb-NO" sz="2400" b="1" dirty="0" err="1"/>
              <a:t>prediction</a:t>
            </a:r>
            <a:r>
              <a:rPr lang="nb-NO" sz="2400" b="1" dirty="0"/>
              <a:t> </a:t>
            </a:r>
            <a:r>
              <a:rPr lang="nb-NO" sz="2400" b="1" dirty="0" err="1"/>
              <a:t>error</a:t>
            </a:r>
            <a:r>
              <a:rPr lang="nb-NO" sz="2400" b="1" dirty="0"/>
              <a:t> over baseline</a:t>
            </a:r>
          </a:p>
        </p:txBody>
      </p:sp>
    </p:spTree>
    <p:extLst>
      <p:ext uri="{BB962C8B-B14F-4D97-AF65-F5344CB8AC3E}">
        <p14:creationId xmlns:p14="http://schemas.microsoft.com/office/powerpoint/2010/main" val="10278260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3000"/>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16332" y="398130"/>
            <a:ext cx="5063831" cy="885081"/>
          </a:xfrm>
        </p:spPr>
        <p:txBody>
          <a:bodyPr>
            <a:normAutofit/>
          </a:bodyPr>
          <a:lstStyle/>
          <a:p>
            <a:r>
              <a:rPr lang="en-US" dirty="0" smtClean="0"/>
              <a:t>Results</a:t>
            </a:r>
            <a:endParaRPr lang="en-US" dirty="0"/>
          </a:p>
        </p:txBody>
      </p:sp>
      <p:sp>
        <p:nvSpPr>
          <p:cNvPr id="4" name="TextBox 3"/>
          <p:cNvSpPr txBox="1"/>
          <p:nvPr/>
        </p:nvSpPr>
        <p:spPr>
          <a:xfrm>
            <a:off x="1011550" y="1683940"/>
            <a:ext cx="4977548" cy="4247317"/>
          </a:xfrm>
          <a:prstGeom prst="rect">
            <a:avLst/>
          </a:prstGeom>
          <a:noFill/>
        </p:spPr>
        <p:txBody>
          <a:bodyPr wrap="square" rtlCol="0">
            <a:spAutoFit/>
          </a:bodyPr>
          <a:lstStyle/>
          <a:p>
            <a:pPr marL="285750" indent="-285750">
              <a:buFont typeface="Arial" charset="0"/>
              <a:buChar char="•"/>
            </a:pPr>
            <a:r>
              <a:rPr lang="en-US" dirty="0" smtClean="0"/>
              <a:t>Data </a:t>
            </a:r>
            <a:r>
              <a:rPr lang="en-US" dirty="0"/>
              <a:t>science techniques </a:t>
            </a:r>
            <a:r>
              <a:rPr lang="en-US" dirty="0" smtClean="0"/>
              <a:t>can </a:t>
            </a:r>
            <a:r>
              <a:rPr lang="en-US" dirty="0"/>
              <a:t>allow for the grouping of presidential customer's hourly usage into usage profiles based on similar hourly and seasonal usage trends can result in the ability to target customer accounts for energy efficiency </a:t>
            </a:r>
            <a:r>
              <a:rPr lang="en-US" dirty="0" smtClean="0"/>
              <a:t>programs.</a:t>
            </a:r>
          </a:p>
          <a:p>
            <a:pPr marL="285750" indent="-285750">
              <a:buFont typeface="Arial" charset="0"/>
              <a:buChar char="•"/>
            </a:pPr>
            <a:r>
              <a:rPr lang="en-US" dirty="0" smtClean="0"/>
              <a:t>Customers </a:t>
            </a:r>
            <a:r>
              <a:rPr lang="en-US" dirty="0"/>
              <a:t>with usage over and above those accounts with the same usage profile during peak hours where targeted </a:t>
            </a:r>
            <a:r>
              <a:rPr lang="en-US" dirty="0" smtClean="0"/>
              <a:t>to reduce usage.</a:t>
            </a:r>
          </a:p>
          <a:p>
            <a:pPr marL="285750" indent="-285750">
              <a:buFont typeface="Arial" charset="0"/>
              <a:buChar char="•"/>
            </a:pPr>
            <a:r>
              <a:rPr lang="en-US" dirty="0" smtClean="0"/>
              <a:t>With </a:t>
            </a:r>
            <a:r>
              <a:rPr lang="en-US" dirty="0"/>
              <a:t>successful reduction of 50% of usage at peak summer hours, with average real-time price of $39.59 during summer </a:t>
            </a:r>
            <a:r>
              <a:rPr lang="en-US" dirty="0" smtClean="0"/>
              <a:t>peaks.</a:t>
            </a:r>
          </a:p>
          <a:p>
            <a:pPr marL="285750" indent="-285750">
              <a:buFont typeface="Arial" charset="0"/>
              <a:buChar char="•"/>
            </a:pPr>
            <a:r>
              <a:rPr lang="en-US" dirty="0" smtClean="0"/>
              <a:t>Total </a:t>
            </a:r>
            <a:r>
              <a:rPr lang="en-US" dirty="0"/>
              <a:t>dollar recovery targeting all 373 customers is $329.19</a:t>
            </a:r>
          </a:p>
          <a:p>
            <a:endParaRPr lang="en-US" dirty="0"/>
          </a:p>
        </p:txBody>
      </p:sp>
      <p:sp>
        <p:nvSpPr>
          <p:cNvPr id="5" name="TextBox 4"/>
          <p:cNvSpPr txBox="1"/>
          <p:nvPr/>
        </p:nvSpPr>
        <p:spPr>
          <a:xfrm>
            <a:off x="7006168" y="2862331"/>
            <a:ext cx="4227444" cy="2862322"/>
          </a:xfrm>
          <a:prstGeom prst="rect">
            <a:avLst/>
          </a:prstGeom>
          <a:noFill/>
        </p:spPr>
        <p:txBody>
          <a:bodyPr wrap="square" rtlCol="0">
            <a:spAutoFit/>
          </a:bodyPr>
          <a:lstStyle/>
          <a:p>
            <a:pPr marL="285750" indent="-285750">
              <a:buFont typeface="Arial" charset="0"/>
              <a:buChar char="•"/>
            </a:pPr>
            <a:r>
              <a:rPr lang="en-US" dirty="0" smtClean="0"/>
              <a:t>31.2</a:t>
            </a:r>
            <a:r>
              <a:rPr lang="en-US" dirty="0"/>
              <a:t>% reduction in forecasting prediction error using ARIMA model over </a:t>
            </a:r>
            <a:r>
              <a:rPr lang="en-US" dirty="0" smtClean="0"/>
              <a:t>baseline</a:t>
            </a:r>
          </a:p>
          <a:p>
            <a:pPr marL="285750" indent="-285750">
              <a:buFont typeface="Arial" charset="0"/>
              <a:buChar char="•"/>
            </a:pPr>
            <a:r>
              <a:rPr lang="en-US" dirty="0" smtClean="0"/>
              <a:t>Real-time </a:t>
            </a:r>
            <a:r>
              <a:rPr lang="en-US" dirty="0"/>
              <a:t>prices are consequently much more volatile than day-ahead prices due to their unpredictable nature so accurately day-ahead predictions are valuable in avoiding unnecessary price volatility</a:t>
            </a:r>
          </a:p>
          <a:p>
            <a:endParaRPr lang="en-US" dirty="0"/>
          </a:p>
        </p:txBody>
      </p:sp>
      <p:sp>
        <p:nvSpPr>
          <p:cNvPr id="7" name="TextBox 6"/>
          <p:cNvSpPr txBox="1"/>
          <p:nvPr/>
        </p:nvSpPr>
        <p:spPr>
          <a:xfrm>
            <a:off x="1173192" y="553574"/>
            <a:ext cx="4468483" cy="830997"/>
          </a:xfrm>
          <a:prstGeom prst="rect">
            <a:avLst/>
          </a:prstGeom>
          <a:solidFill>
            <a:schemeClr val="accent1"/>
          </a:solidFill>
          <a:effectLst>
            <a:outerShdw blurRad="50800" dist="76200" dir="2700000" algn="tl" rotWithShape="0">
              <a:prstClr val="black">
                <a:alpha val="40000"/>
              </a:prstClr>
            </a:outerShdw>
          </a:effectLst>
        </p:spPr>
        <p:txBody>
          <a:bodyPr wrap="square" rtlCol="0">
            <a:spAutoFit/>
          </a:bodyPr>
          <a:lstStyle/>
          <a:p>
            <a:pPr algn="ctr"/>
            <a:r>
              <a:rPr lang="en-US" sz="2400" b="1" dirty="0"/>
              <a:t>Problem 1: Clustering by electricity usage </a:t>
            </a:r>
            <a:r>
              <a:rPr lang="en-US" sz="2400" b="1" dirty="0" smtClean="0"/>
              <a:t>profile</a:t>
            </a:r>
            <a:endParaRPr lang="en-US" sz="2400" b="1" dirty="0"/>
          </a:p>
        </p:txBody>
      </p:sp>
      <p:sp>
        <p:nvSpPr>
          <p:cNvPr id="8" name="TextBox 7"/>
          <p:cNvSpPr txBox="1"/>
          <p:nvPr/>
        </p:nvSpPr>
        <p:spPr>
          <a:xfrm>
            <a:off x="7006168" y="1714714"/>
            <a:ext cx="4432458" cy="830997"/>
          </a:xfrm>
          <a:prstGeom prst="rect">
            <a:avLst/>
          </a:prstGeom>
          <a:solidFill>
            <a:schemeClr val="accent1"/>
          </a:solidFill>
          <a:effectLst>
            <a:outerShdw blurRad="50800" dist="76200" dir="2700000" algn="tl" rotWithShape="0">
              <a:prstClr val="black">
                <a:alpha val="40000"/>
              </a:prstClr>
            </a:outerShdw>
          </a:effectLst>
        </p:spPr>
        <p:txBody>
          <a:bodyPr wrap="square" rtlCol="0">
            <a:spAutoFit/>
          </a:bodyPr>
          <a:lstStyle/>
          <a:p>
            <a:pPr algn="ctr"/>
            <a:r>
              <a:rPr lang="en-US" sz="2400" b="1" dirty="0"/>
              <a:t>Problem 2: Forecasting day-ahead hourly electricity </a:t>
            </a:r>
            <a:r>
              <a:rPr lang="en-US" sz="2400" b="1" dirty="0" smtClean="0"/>
              <a:t>usage</a:t>
            </a:r>
            <a:endParaRPr lang="en-US" sz="2400" b="1" dirty="0"/>
          </a:p>
        </p:txBody>
      </p:sp>
    </p:spTree>
    <p:extLst>
      <p:ext uri="{BB962C8B-B14F-4D97-AF65-F5344CB8AC3E}">
        <p14:creationId xmlns:p14="http://schemas.microsoft.com/office/powerpoint/2010/main" val="1434805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4325791"/>
            <a:ext cx="7729728" cy="1188720"/>
          </a:xfrm>
        </p:spPr>
        <p:txBody>
          <a:bodyPr>
            <a:normAutofit/>
          </a:bodyPr>
          <a:lstStyle/>
          <a:p>
            <a:r>
              <a:rPr lang="en-US" b="1" dirty="0"/>
              <a:t>Future directions</a:t>
            </a:r>
            <a:br>
              <a:rPr lang="en-US" b="1" dirty="0"/>
            </a:br>
            <a:endParaRPr lang="en-US"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203004161"/>
              </p:ext>
            </p:extLst>
          </p:nvPr>
        </p:nvGraphicFramePr>
        <p:xfrm>
          <a:off x="921592" y="941466"/>
          <a:ext cx="10340658" cy="278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1004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Statements	</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413928875"/>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828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31136" y="964692"/>
            <a:ext cx="7729728" cy="1188720"/>
          </a:xfrm>
        </p:spPr>
        <p:txBody>
          <a:bodyPr>
            <a:normAutofit/>
          </a:bodyPr>
          <a:lstStyle/>
          <a:p>
            <a:endParaRPr lang="en-US"/>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276230508"/>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966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l="-15000" r="-1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highlights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4269493976"/>
              </p:ext>
            </p:extLst>
          </p:nvPr>
        </p:nvGraphicFramePr>
        <p:xfrm>
          <a:off x="965201" y="2638425"/>
          <a:ext cx="1026160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7423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l="-1000" r="-1000"/>
          </a:stretch>
        </a:blip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449217" y="804890"/>
            <a:ext cx="9605635" cy="613094"/>
          </a:xfrm>
        </p:spPr>
        <p:txBody>
          <a:bodyPr>
            <a:normAutofit fontScale="90000"/>
          </a:bodyPr>
          <a:lstStyle/>
          <a:p>
            <a:r>
              <a:rPr lang="en-US" dirty="0" smtClean="0"/>
              <a:t>Data highlights</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0249" y="1794294"/>
            <a:ext cx="4964603" cy="3864634"/>
          </a:xfrm>
        </p:spPr>
      </p:pic>
      <p:sp>
        <p:nvSpPr>
          <p:cNvPr id="8" name="Content Placeholder 7"/>
          <p:cNvSpPr>
            <a:spLocks noGrp="1"/>
          </p:cNvSpPr>
          <p:nvPr>
            <p:ph sz="half" idx="2"/>
          </p:nvPr>
        </p:nvSpPr>
        <p:spPr>
          <a:xfrm>
            <a:off x="680321" y="2371379"/>
            <a:ext cx="4700058" cy="3599316"/>
          </a:xfrm>
        </p:spPr>
        <p:txBody>
          <a:bodyPr>
            <a:normAutofit/>
          </a:bodyPr>
          <a:lstStyle/>
          <a:p>
            <a:r>
              <a:rPr lang="en-US" dirty="0" smtClean="0"/>
              <a:t>Pecan Street has access </a:t>
            </a:r>
            <a:r>
              <a:rPr lang="en-US" dirty="0"/>
              <a:t>to hundreds of residential house/apartment electricity customers from Texas, Colorado, and California</a:t>
            </a:r>
            <a:r>
              <a:rPr lang="en-US" dirty="0" smtClean="0"/>
              <a:t>.</a:t>
            </a:r>
          </a:p>
          <a:p>
            <a:r>
              <a:rPr lang="en-US" dirty="0"/>
              <a:t>When the missing data covered several hours or less, simple linear interpolation using data before and after the interval sufficed</a:t>
            </a:r>
            <a:r>
              <a:rPr lang="en-US" dirty="0" smtClean="0"/>
              <a:t>.</a:t>
            </a:r>
          </a:p>
          <a:p>
            <a:r>
              <a:rPr lang="en-US" dirty="0" smtClean="0"/>
              <a:t>However</a:t>
            </a:r>
            <a:r>
              <a:rPr lang="en-US" dirty="0"/>
              <a:t>, if the interval is of considerable </a:t>
            </a:r>
            <a:r>
              <a:rPr lang="en-US" dirty="0" smtClean="0"/>
              <a:t>length (usage gap greater than 4 hours), </a:t>
            </a:r>
            <a:r>
              <a:rPr lang="en-US" dirty="0"/>
              <a:t>the data is removed from the dataset. </a:t>
            </a:r>
            <a:endParaRPr lang="en-US" dirty="0"/>
          </a:p>
          <a:p>
            <a:endParaRPr lang="en-US" dirty="0" smtClean="0"/>
          </a:p>
          <a:p>
            <a:endParaRPr lang="en-US" dirty="0"/>
          </a:p>
          <a:p>
            <a:endParaRPr lang="en-US" dirty="0"/>
          </a:p>
        </p:txBody>
      </p:sp>
      <p:sp>
        <p:nvSpPr>
          <p:cNvPr id="9" name="TextBox 8"/>
          <p:cNvSpPr txBox="1"/>
          <p:nvPr/>
        </p:nvSpPr>
        <p:spPr>
          <a:xfrm>
            <a:off x="8746434" y="2478156"/>
            <a:ext cx="1709531" cy="646331"/>
          </a:xfrm>
          <a:prstGeom prst="rect">
            <a:avLst/>
          </a:prstGeom>
          <a:noFill/>
        </p:spPr>
        <p:txBody>
          <a:bodyPr wrap="square" rtlCol="0">
            <a:spAutoFit/>
          </a:bodyPr>
          <a:lstStyle/>
          <a:p>
            <a:r>
              <a:rPr lang="en-US" dirty="0" smtClean="0"/>
              <a:t>Boulder, CO</a:t>
            </a:r>
          </a:p>
          <a:p>
            <a:r>
              <a:rPr lang="en-US" dirty="0" smtClean="0"/>
              <a:t>58 customers</a:t>
            </a:r>
            <a:endParaRPr lang="en-US" dirty="0"/>
          </a:p>
        </p:txBody>
      </p:sp>
      <p:sp>
        <p:nvSpPr>
          <p:cNvPr id="10" name="TextBox 9"/>
          <p:cNvSpPr txBox="1"/>
          <p:nvPr/>
        </p:nvSpPr>
        <p:spPr>
          <a:xfrm>
            <a:off x="9601199" y="3973997"/>
            <a:ext cx="1709531" cy="646331"/>
          </a:xfrm>
          <a:prstGeom prst="rect">
            <a:avLst/>
          </a:prstGeom>
          <a:noFill/>
        </p:spPr>
        <p:txBody>
          <a:bodyPr wrap="square" rtlCol="0">
            <a:spAutoFit/>
          </a:bodyPr>
          <a:lstStyle/>
          <a:p>
            <a:r>
              <a:rPr lang="en-US" dirty="0" smtClean="0"/>
              <a:t>Austin, TX</a:t>
            </a:r>
          </a:p>
          <a:p>
            <a:r>
              <a:rPr lang="en-US" dirty="0" smtClean="0"/>
              <a:t>899 customers</a:t>
            </a:r>
            <a:endParaRPr lang="en-US" dirty="0"/>
          </a:p>
        </p:txBody>
      </p:sp>
      <p:sp>
        <p:nvSpPr>
          <p:cNvPr id="11" name="TextBox 10"/>
          <p:cNvSpPr txBox="1"/>
          <p:nvPr/>
        </p:nvSpPr>
        <p:spPr>
          <a:xfrm>
            <a:off x="6438016" y="3124487"/>
            <a:ext cx="1709531" cy="646331"/>
          </a:xfrm>
          <a:prstGeom prst="rect">
            <a:avLst/>
          </a:prstGeom>
          <a:noFill/>
        </p:spPr>
        <p:txBody>
          <a:bodyPr wrap="square" rtlCol="0">
            <a:spAutoFit/>
          </a:bodyPr>
          <a:lstStyle/>
          <a:p>
            <a:r>
              <a:rPr lang="en-US" dirty="0" smtClean="0"/>
              <a:t>San Diego, CA</a:t>
            </a:r>
          </a:p>
          <a:p>
            <a:r>
              <a:rPr lang="en-US" dirty="0" smtClean="0"/>
              <a:t>57 customers</a:t>
            </a:r>
            <a:endParaRPr lang="en-US" dirty="0"/>
          </a:p>
        </p:txBody>
      </p:sp>
    </p:spTree>
    <p:extLst>
      <p:ext uri="{BB962C8B-B14F-4D97-AF65-F5344CB8AC3E}">
        <p14:creationId xmlns:p14="http://schemas.microsoft.com/office/powerpoint/2010/main" val="2008769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88" y="274579"/>
            <a:ext cx="5204834" cy="657074"/>
          </a:xfrm>
        </p:spPr>
        <p:txBody>
          <a:bodyPr>
            <a:normAutofit fontScale="90000"/>
          </a:bodyPr>
          <a:lstStyle/>
          <a:p>
            <a:r>
              <a:rPr lang="en-US" dirty="0" smtClean="0"/>
              <a:t>Exploring the Data</a:t>
            </a:r>
            <a:endParaRPr lang="en-US" dirty="0"/>
          </a:p>
        </p:txBody>
      </p:sp>
      <p:sp>
        <p:nvSpPr>
          <p:cNvPr id="3" name="Content Placeholder 2"/>
          <p:cNvSpPr>
            <a:spLocks noGrp="1"/>
          </p:cNvSpPr>
          <p:nvPr>
            <p:ph idx="1"/>
          </p:nvPr>
        </p:nvSpPr>
        <p:spPr>
          <a:xfrm>
            <a:off x="598297" y="1068187"/>
            <a:ext cx="5088814" cy="1938985"/>
          </a:xfrm>
        </p:spPr>
        <p:txBody>
          <a:bodyPr>
            <a:normAutofit fontScale="92500" lnSpcReduction="20000"/>
          </a:bodyPr>
          <a:lstStyle/>
          <a:p>
            <a:r>
              <a:rPr lang="en-US" dirty="0" smtClean="0"/>
              <a:t>Focused on electricity usage data for year 2015</a:t>
            </a:r>
          </a:p>
          <a:p>
            <a:pPr lvl="1"/>
            <a:r>
              <a:rPr lang="en-US" dirty="0" smtClean="0"/>
              <a:t>373 customer accounts had complete set of usage available for 2015</a:t>
            </a:r>
          </a:p>
          <a:p>
            <a:pPr lvl="1"/>
            <a:r>
              <a:rPr lang="en-US" dirty="0" smtClean="0"/>
              <a:t>Filled in gaps of usage using average of nearest available usage</a:t>
            </a:r>
          </a:p>
          <a:p>
            <a:pPr lvl="1"/>
            <a:r>
              <a:rPr lang="en-US" dirty="0" smtClean="0"/>
              <a:t>Average customer yearly usage = 11,287 kWh</a:t>
            </a:r>
          </a:p>
          <a:p>
            <a:pPr lvl="1"/>
            <a:r>
              <a:rPr lang="en-US" dirty="0" smtClean="0"/>
              <a:t>Average square footage = 2144 sq. ft.</a:t>
            </a:r>
            <a:endParaRPr lang="en-US" dirty="0"/>
          </a:p>
        </p:txBody>
      </p:sp>
      <p:graphicFrame>
        <p:nvGraphicFramePr>
          <p:cNvPr id="4" name="Chart 3"/>
          <p:cNvGraphicFramePr/>
          <p:nvPr>
            <p:extLst>
              <p:ext uri="{D42A27DB-BD31-4B8C-83A1-F6EECF244321}">
                <p14:modId xmlns:p14="http://schemas.microsoft.com/office/powerpoint/2010/main" val="764091184"/>
              </p:ext>
            </p:extLst>
          </p:nvPr>
        </p:nvGraphicFramePr>
        <p:xfrm>
          <a:off x="6533322" y="195067"/>
          <a:ext cx="4983770" cy="2936955"/>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p:cNvPicPr>
            <a:picLocks noChangeAspect="1"/>
          </p:cNvPicPr>
          <p:nvPr/>
        </p:nvPicPr>
        <p:blipFill>
          <a:blip r:embed="rId3"/>
          <a:stretch>
            <a:fillRect/>
          </a:stretch>
        </p:blipFill>
        <p:spPr>
          <a:xfrm>
            <a:off x="6383547" y="3267210"/>
            <a:ext cx="5650380" cy="3646466"/>
          </a:xfrm>
          <a:prstGeom prst="rect">
            <a:avLst/>
          </a:prstGeom>
        </p:spPr>
      </p:pic>
      <p:pic>
        <p:nvPicPr>
          <p:cNvPr id="8" name="Picture 7"/>
          <p:cNvPicPr>
            <a:picLocks noChangeAspect="1"/>
          </p:cNvPicPr>
          <p:nvPr/>
        </p:nvPicPr>
        <p:blipFill>
          <a:blip r:embed="rId4"/>
          <a:stretch>
            <a:fillRect/>
          </a:stretch>
        </p:blipFill>
        <p:spPr>
          <a:xfrm>
            <a:off x="780504" y="3267210"/>
            <a:ext cx="4724400" cy="3530600"/>
          </a:xfrm>
          <a:prstGeom prst="rect">
            <a:avLst/>
          </a:prstGeom>
        </p:spPr>
      </p:pic>
      <p:cxnSp>
        <p:nvCxnSpPr>
          <p:cNvPr id="10" name="Straight Connector 9"/>
          <p:cNvCxnSpPr/>
          <p:nvPr/>
        </p:nvCxnSpPr>
        <p:spPr>
          <a:xfrm flipV="1">
            <a:off x="7328452" y="4173184"/>
            <a:ext cx="4558748" cy="2067339"/>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45234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1588" y="978776"/>
            <a:ext cx="4112389" cy="1174991"/>
          </a:xfrm>
        </p:spPr>
        <p:txBody>
          <a:bodyPr vert="horz" lIns="182880" tIns="182880" rIns="182880" bIns="182880" rtlCol="0" anchor="ctr">
            <a:normAutofit fontScale="90000"/>
          </a:bodyPr>
          <a:lstStyle/>
          <a:p>
            <a:r>
              <a:rPr lang="en-US" sz="1900"/>
              <a:t>mean of customer account usage by month of the week (2015)</a:t>
            </a:r>
          </a:p>
        </p:txBody>
      </p:sp>
      <p:pic>
        <p:nvPicPr>
          <p:cNvPr id="6" name="Content Placeholder 5"/>
          <p:cNvPicPr>
            <a:picLocks noGrp="1" noChangeAspect="1"/>
          </p:cNvPicPr>
          <p:nvPr>
            <p:ph idx="1"/>
          </p:nvPr>
        </p:nvPicPr>
        <p:blipFill rotWithShape="1">
          <a:blip r:embed="rId2"/>
          <a:srcRect l="4432" t="-29032" r="1384" b="-31250"/>
          <a:stretch/>
        </p:blipFill>
        <p:spPr>
          <a:xfrm>
            <a:off x="4813541" y="10"/>
            <a:ext cx="7378459" cy="6857990"/>
          </a:xfrm>
          <a:prstGeom prst="rect">
            <a:avLst/>
          </a:prstGeom>
        </p:spPr>
      </p:pic>
      <p:sp>
        <p:nvSpPr>
          <p:cNvPr id="5" name="AutoShape 2" descr="&quot;Alt"/>
          <p:cNvSpPr>
            <a:spLocks noChangeAspect="1" noChangeArrowheads="1"/>
          </p:cNvSpPr>
          <p:nvPr/>
        </p:nvSpPr>
        <p:spPr bwMode="auto">
          <a:xfrm>
            <a:off x="0" y="-30479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321588" y="2640691"/>
            <a:ext cx="4112389" cy="3691097"/>
          </a:xfrm>
          <a:prstGeom prst="rect">
            <a:avLst/>
          </a:prstGeom>
        </p:spPr>
        <p:txBody>
          <a:bodyPr vert="horz" lIns="91440" tIns="45720" rIns="91440" bIns="45720" rtlCol="0">
            <a:normAutofit/>
          </a:bodyPr>
          <a:lstStyle/>
          <a:p>
            <a:pPr indent="-228600" defTabSz="914400">
              <a:lnSpc>
                <a:spcPct val="90000"/>
              </a:lnSpc>
              <a:spcBef>
                <a:spcPts val="1000"/>
              </a:spcBef>
              <a:buClr>
                <a:schemeClr val="accent2"/>
              </a:buClr>
              <a:buFont typeface="Arial" panose="020B0604020202020204" pitchFamily="34" charset="0"/>
              <a:buChar char="•"/>
            </a:pPr>
            <a:r>
              <a:rPr lang="en-US" dirty="0">
                <a:solidFill>
                  <a:schemeClr val="tx1">
                    <a:lumMod val="85000"/>
                    <a:lumOff val="15000"/>
                  </a:schemeClr>
                </a:solidFill>
              </a:rPr>
              <a:t>The overall mean of all the customer account usages by month and day of the week for the year 2015. </a:t>
            </a:r>
          </a:p>
          <a:p>
            <a:pPr indent="-228600" defTabSz="914400">
              <a:lnSpc>
                <a:spcPct val="90000"/>
              </a:lnSpc>
              <a:spcBef>
                <a:spcPts val="1000"/>
              </a:spcBef>
              <a:buClr>
                <a:schemeClr val="accent2"/>
              </a:buClr>
              <a:buFont typeface="Arial" panose="020B0604020202020204" pitchFamily="34" charset="0"/>
              <a:buChar char="•"/>
            </a:pPr>
            <a:r>
              <a:rPr lang="en-US" dirty="0">
                <a:solidFill>
                  <a:schemeClr val="tx1">
                    <a:lumMod val="85000"/>
                    <a:lumOff val="15000"/>
                  </a:schemeClr>
                </a:solidFill>
              </a:rPr>
              <a:t>On average, usage peaks in the early afternoon daily and tends to be much higher in the summer months. </a:t>
            </a:r>
          </a:p>
          <a:p>
            <a:pPr indent="-228600" defTabSz="914400">
              <a:lnSpc>
                <a:spcPct val="90000"/>
              </a:lnSpc>
              <a:spcBef>
                <a:spcPts val="1000"/>
              </a:spcBef>
              <a:buClr>
                <a:schemeClr val="accent2"/>
              </a:buClr>
              <a:buFont typeface="Arial" panose="020B0604020202020204" pitchFamily="34" charset="0"/>
              <a:buChar char="•"/>
            </a:pPr>
            <a:r>
              <a:rPr lang="en-US" dirty="0">
                <a:solidFill>
                  <a:schemeClr val="tx1">
                    <a:lumMod val="85000"/>
                    <a:lumOff val="15000"/>
                  </a:schemeClr>
                </a:solidFill>
              </a:rPr>
              <a:t>This is expected considering majority of the customers are in the Austin, Texas area, where warm summer temperatures translates to increased air conditioning usage in the summer months</a:t>
            </a:r>
            <a:r>
              <a:rPr lang="en-US" dirty="0" smtClean="0">
                <a:solidFill>
                  <a:schemeClr val="tx1">
                    <a:lumMod val="85000"/>
                    <a:lumOff val="15000"/>
                  </a:schemeClr>
                </a:solidFill>
              </a:rPr>
              <a:t>.</a:t>
            </a:r>
          </a:p>
          <a:p>
            <a:pPr indent="-228600" defTabSz="914400">
              <a:lnSpc>
                <a:spcPct val="90000"/>
              </a:lnSpc>
              <a:spcBef>
                <a:spcPts val="1000"/>
              </a:spcBef>
              <a:buClr>
                <a:schemeClr val="accent2"/>
              </a:buClr>
              <a:buFont typeface="Arial" panose="020B0604020202020204" pitchFamily="34" charset="0"/>
              <a:buChar char="•"/>
            </a:pPr>
            <a:r>
              <a:rPr lang="en-US" dirty="0" smtClean="0">
                <a:solidFill>
                  <a:schemeClr val="tx1">
                    <a:lumMod val="85000"/>
                    <a:lumOff val="15000"/>
                  </a:schemeClr>
                </a:solidFill>
              </a:rPr>
              <a:t>Peak summer usage occurred between 4pm and 6pm daily</a:t>
            </a:r>
            <a:endParaRPr lang="en-US" dirty="0">
              <a:solidFill>
                <a:schemeClr val="tx1">
                  <a:lumMod val="85000"/>
                  <a:lumOff val="15000"/>
                </a:schemeClr>
              </a:solidFill>
            </a:endParaRPr>
          </a:p>
        </p:txBody>
      </p:sp>
      <p:sp>
        <p:nvSpPr>
          <p:cNvPr id="3" name="TextBox 2"/>
          <p:cNvSpPr txBox="1"/>
          <p:nvPr/>
        </p:nvSpPr>
        <p:spPr>
          <a:xfrm>
            <a:off x="5331124" y="2640691"/>
            <a:ext cx="1035170" cy="369332"/>
          </a:xfrm>
          <a:prstGeom prst="rect">
            <a:avLst/>
          </a:prstGeom>
          <a:noFill/>
        </p:spPr>
        <p:txBody>
          <a:bodyPr wrap="square" rtlCol="0">
            <a:spAutoFit/>
          </a:bodyPr>
          <a:lstStyle/>
          <a:p>
            <a:pPr algn="ctr"/>
            <a:r>
              <a:rPr lang="en-US" smtClean="0"/>
              <a:t>Winter</a:t>
            </a:r>
            <a:endParaRPr lang="en-US"/>
          </a:p>
        </p:txBody>
      </p:sp>
      <p:sp>
        <p:nvSpPr>
          <p:cNvPr id="8" name="TextBox 7"/>
          <p:cNvSpPr txBox="1"/>
          <p:nvPr/>
        </p:nvSpPr>
        <p:spPr>
          <a:xfrm>
            <a:off x="7088037" y="2640691"/>
            <a:ext cx="1035170" cy="369332"/>
          </a:xfrm>
          <a:prstGeom prst="rect">
            <a:avLst/>
          </a:prstGeom>
          <a:noFill/>
        </p:spPr>
        <p:txBody>
          <a:bodyPr wrap="square" rtlCol="0">
            <a:spAutoFit/>
          </a:bodyPr>
          <a:lstStyle/>
          <a:p>
            <a:pPr algn="ctr"/>
            <a:r>
              <a:rPr lang="en-US" dirty="0" smtClean="0"/>
              <a:t>Spring</a:t>
            </a:r>
            <a:endParaRPr lang="en-US" dirty="0"/>
          </a:p>
        </p:txBody>
      </p:sp>
      <p:sp>
        <p:nvSpPr>
          <p:cNvPr id="9" name="TextBox 8"/>
          <p:cNvSpPr txBox="1"/>
          <p:nvPr/>
        </p:nvSpPr>
        <p:spPr>
          <a:xfrm>
            <a:off x="8942718" y="2640691"/>
            <a:ext cx="1035170" cy="369332"/>
          </a:xfrm>
          <a:prstGeom prst="rect">
            <a:avLst/>
          </a:prstGeom>
          <a:noFill/>
        </p:spPr>
        <p:txBody>
          <a:bodyPr wrap="square" rtlCol="0">
            <a:spAutoFit/>
          </a:bodyPr>
          <a:lstStyle/>
          <a:p>
            <a:pPr algn="ctr"/>
            <a:r>
              <a:rPr lang="en-US" dirty="0" smtClean="0"/>
              <a:t>Summer</a:t>
            </a:r>
            <a:endParaRPr lang="en-US" dirty="0"/>
          </a:p>
        </p:txBody>
      </p:sp>
      <p:sp>
        <p:nvSpPr>
          <p:cNvPr id="10" name="TextBox 9"/>
          <p:cNvSpPr txBox="1"/>
          <p:nvPr/>
        </p:nvSpPr>
        <p:spPr>
          <a:xfrm>
            <a:off x="10797399" y="2640691"/>
            <a:ext cx="1035170" cy="369332"/>
          </a:xfrm>
          <a:prstGeom prst="rect">
            <a:avLst/>
          </a:prstGeom>
          <a:noFill/>
        </p:spPr>
        <p:txBody>
          <a:bodyPr wrap="square" rtlCol="0">
            <a:spAutoFit/>
          </a:bodyPr>
          <a:lstStyle/>
          <a:p>
            <a:pPr algn="ctr"/>
            <a:r>
              <a:rPr lang="en-US" dirty="0" smtClean="0"/>
              <a:t>Fall</a:t>
            </a:r>
            <a:endParaRPr lang="en-US" dirty="0"/>
          </a:p>
        </p:txBody>
      </p:sp>
    </p:spTree>
    <p:extLst>
      <p:ext uri="{BB962C8B-B14F-4D97-AF65-F5344CB8AC3E}">
        <p14:creationId xmlns:p14="http://schemas.microsoft.com/office/powerpoint/2010/main" val="6129414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5842" r="12823" b="-2"/>
          <a:stretch/>
        </p:blipFill>
        <p:spPr>
          <a:xfrm>
            <a:off x="6096000" y="10"/>
            <a:ext cx="6096000" cy="6857990"/>
          </a:xfrm>
          <a:prstGeom prst="rect">
            <a:avLst/>
          </a:prstGeom>
        </p:spPr>
      </p:pic>
      <p:sp>
        <p:nvSpPr>
          <p:cNvPr id="2" name="Title 1"/>
          <p:cNvSpPr>
            <a:spLocks noGrp="1"/>
          </p:cNvSpPr>
          <p:nvPr>
            <p:ph type="title"/>
          </p:nvPr>
        </p:nvSpPr>
        <p:spPr>
          <a:xfrm>
            <a:off x="804672" y="978776"/>
            <a:ext cx="4486656" cy="1174991"/>
          </a:xfrm>
        </p:spPr>
        <p:txBody>
          <a:bodyPr>
            <a:normAutofit/>
          </a:bodyPr>
          <a:lstStyle/>
          <a:p>
            <a:r>
              <a:rPr lang="en-US" sz="2400"/>
              <a:t>Clustering profiles using DATA SCience	</a:t>
            </a:r>
          </a:p>
        </p:txBody>
      </p:sp>
      <p:sp>
        <p:nvSpPr>
          <p:cNvPr id="3" name="Content Placeholder 2"/>
          <p:cNvSpPr>
            <a:spLocks noGrp="1"/>
          </p:cNvSpPr>
          <p:nvPr>
            <p:ph idx="1"/>
          </p:nvPr>
        </p:nvSpPr>
        <p:spPr>
          <a:xfrm>
            <a:off x="804672" y="2640692"/>
            <a:ext cx="4486656" cy="3255252"/>
          </a:xfrm>
        </p:spPr>
        <p:txBody>
          <a:bodyPr>
            <a:normAutofit/>
          </a:bodyPr>
          <a:lstStyle/>
          <a:p>
            <a:pPr>
              <a:lnSpc>
                <a:spcPct val="90000"/>
              </a:lnSpc>
            </a:pPr>
            <a:r>
              <a:rPr lang="en-US" sz="1500" dirty="0"/>
              <a:t>Clustering can be used to measure the similarity between </a:t>
            </a:r>
            <a:r>
              <a:rPr lang="en-US" sz="1500" dirty="0" smtClean="0"/>
              <a:t>accounts </a:t>
            </a:r>
            <a:r>
              <a:rPr lang="en-US" sz="1500" dirty="0"/>
              <a:t>and group them based on energy usage. The goal in clustering time‐series data is to organize the data into homogeneous groups, maximizing the similarity </a:t>
            </a:r>
            <a:r>
              <a:rPr lang="en-US" sz="1500" dirty="0" smtClean="0"/>
              <a:t>between groups. </a:t>
            </a:r>
            <a:endParaRPr lang="en-US" sz="1500" dirty="0"/>
          </a:p>
          <a:p>
            <a:pPr>
              <a:lnSpc>
                <a:spcPct val="90000"/>
              </a:lnSpc>
            </a:pPr>
            <a:r>
              <a:rPr lang="en-US" sz="1500" dirty="0"/>
              <a:t>Clustering is an ideal feature since the aim is to compare and contrast individual energy profiles, which can be accomplished with distinct distance measures providing a tangible dissimilarity measure. </a:t>
            </a:r>
          </a:p>
          <a:p>
            <a:pPr>
              <a:lnSpc>
                <a:spcPct val="90000"/>
              </a:lnSpc>
            </a:pPr>
            <a:r>
              <a:rPr lang="en-US" sz="1500" dirty="0"/>
              <a:t>Creates a mean </a:t>
            </a:r>
            <a:r>
              <a:rPr lang="en-US" sz="1500" dirty="0" smtClean="0"/>
              <a:t>profile, which is </a:t>
            </a:r>
            <a:r>
              <a:rPr lang="en-US" sz="1500" dirty="0"/>
              <a:t>desired because mean profiles can be used in energy efficiency comparisons. </a:t>
            </a:r>
          </a:p>
          <a:p>
            <a:pPr>
              <a:lnSpc>
                <a:spcPct val="90000"/>
              </a:lnSpc>
            </a:pPr>
            <a:endParaRPr lang="en-US" sz="1500" dirty="0"/>
          </a:p>
          <a:p>
            <a:pPr>
              <a:lnSpc>
                <a:spcPct val="90000"/>
              </a:lnSpc>
            </a:pPr>
            <a:endParaRPr lang="en-US" sz="1500" dirty="0"/>
          </a:p>
        </p:txBody>
      </p:sp>
    </p:spTree>
    <p:extLst>
      <p:ext uri="{BB962C8B-B14F-4D97-AF65-F5344CB8AC3E}">
        <p14:creationId xmlns:p14="http://schemas.microsoft.com/office/powerpoint/2010/main" val="3363863147"/>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11685</TotalTime>
  <Words>1566</Words>
  <Application>Microsoft Macintosh PowerPoint</Application>
  <PresentationFormat>Widescreen</PresentationFormat>
  <Paragraphs>171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Corbel</vt:lpstr>
      <vt:lpstr>Gill Sans MT</vt:lpstr>
      <vt:lpstr>Helvetica Neue</vt:lpstr>
      <vt:lpstr>Arial</vt:lpstr>
      <vt:lpstr>Parcel</vt:lpstr>
      <vt:lpstr>Modeling Electricity Usage Profiles </vt:lpstr>
      <vt:lpstr>Background</vt:lpstr>
      <vt:lpstr>Problem Statements </vt:lpstr>
      <vt:lpstr>PowerPoint Presentation</vt:lpstr>
      <vt:lpstr>Data highlights</vt:lpstr>
      <vt:lpstr>Data highlights</vt:lpstr>
      <vt:lpstr>Exploring the Data</vt:lpstr>
      <vt:lpstr>mean of customer account usage by month of the week (2015)</vt:lpstr>
      <vt:lpstr>Clustering profiles using DATA SCience </vt:lpstr>
      <vt:lpstr>Goals for clustering usage profiles</vt:lpstr>
      <vt:lpstr>Clustering energy usage profiles</vt:lpstr>
      <vt:lpstr>Clustering energy usage profiles</vt:lpstr>
      <vt:lpstr>Energy cluster profile #0</vt:lpstr>
      <vt:lpstr>Energy cluster profile #6</vt:lpstr>
      <vt:lpstr>Energy Cluster profile #7</vt:lpstr>
      <vt:lpstr>Targeting Customers with High Usage</vt:lpstr>
      <vt:lpstr>Targeting Customers during peak demand</vt:lpstr>
      <vt:lpstr>Targeting Customers with High Usage</vt:lpstr>
      <vt:lpstr>Targeting Customers with High Usage</vt:lpstr>
      <vt:lpstr>Forecasting day-ahead electricity usage</vt:lpstr>
      <vt:lpstr>Forecasting day-ahead electricity usage</vt:lpstr>
      <vt:lpstr>Baseline prediction for april 2015 data</vt:lpstr>
      <vt:lpstr>ARIMA MODEL PREDICTION FOR APRIL 2015 DATA </vt:lpstr>
      <vt:lpstr>MODEL PREDICTION COMPARISON for APRIL 1, 2015 DATA</vt:lpstr>
      <vt:lpstr>Results</vt:lpstr>
      <vt:lpstr>Future directions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Electricity Usage Profiles </dc:title>
  <dc:creator>Conrad Camit</dc:creator>
  <cp:lastModifiedBy>Conrad Camit</cp:lastModifiedBy>
  <cp:revision>81</cp:revision>
  <dcterms:created xsi:type="dcterms:W3CDTF">2017-09-05T15:56:58Z</dcterms:created>
  <dcterms:modified xsi:type="dcterms:W3CDTF">2017-09-13T18:42:11Z</dcterms:modified>
</cp:coreProperties>
</file>